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256" r:id="rId5"/>
    <p:sldId id="325" r:id="rId6"/>
    <p:sldId id="324" r:id="rId7"/>
    <p:sldId id="323" r:id="rId8"/>
    <p:sldId id="296" r:id="rId9"/>
    <p:sldId id="354" r:id="rId10"/>
    <p:sldId id="359" r:id="rId11"/>
    <p:sldId id="364" r:id="rId12"/>
    <p:sldId id="363" r:id="rId13"/>
    <p:sldId id="366" r:id="rId14"/>
    <p:sldId id="367" r:id="rId15"/>
    <p:sldId id="403" r:id="rId16"/>
    <p:sldId id="406" r:id="rId17"/>
    <p:sldId id="404" r:id="rId18"/>
    <p:sldId id="407" r:id="rId19"/>
    <p:sldId id="408" r:id="rId20"/>
    <p:sldId id="409" r:id="rId21"/>
    <p:sldId id="410" r:id="rId22"/>
    <p:sldId id="411" r:id="rId23"/>
    <p:sldId id="412" r:id="rId24"/>
    <p:sldId id="413" r:id="rId25"/>
    <p:sldId id="414" r:id="rId26"/>
    <p:sldId id="415" r:id="rId27"/>
    <p:sldId id="416" r:id="rId28"/>
    <p:sldId id="417" r:id="rId29"/>
    <p:sldId id="422" r:id="rId30"/>
    <p:sldId id="423" r:id="rId31"/>
    <p:sldId id="347" r:id="rId32"/>
    <p:sldId id="368" r:id="rId33"/>
    <p:sldId id="421" r:id="rId34"/>
    <p:sldId id="396" r:id="rId35"/>
    <p:sldId id="374" r:id="rId36"/>
    <p:sldId id="376" r:id="rId37"/>
    <p:sldId id="378" r:id="rId38"/>
    <p:sldId id="379" r:id="rId39"/>
    <p:sldId id="388" r:id="rId40"/>
    <p:sldId id="394" r:id="rId41"/>
    <p:sldId id="395" r:id="rId42"/>
    <p:sldId id="377" r:id="rId43"/>
    <p:sldId id="397" r:id="rId44"/>
    <p:sldId id="398" r:id="rId45"/>
    <p:sldId id="399" r:id="rId46"/>
    <p:sldId id="400" r:id="rId47"/>
    <p:sldId id="391" r:id="rId48"/>
    <p:sldId id="401" r:id="rId49"/>
    <p:sldId id="402" r:id="rId50"/>
    <p:sldId id="387" r:id="rId51"/>
    <p:sldId id="38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EC0"/>
    <a:srgbClr val="F6AC72"/>
    <a:srgbClr val="5B9ACD"/>
    <a:srgbClr val="2F7FC0"/>
    <a:srgbClr val="E42E4E"/>
    <a:srgbClr val="48C0C2"/>
    <a:srgbClr val="9CA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5B9749-8F67-4D6D-5AF7-02E061A55C21}" v="3" dt="2023-08-20T15:45:09.931"/>
    <p1510:client id="{A0574AB1-7FCB-46A5-97E1-943DCE305F20}" v="10" dt="2023-07-26T09:32:00.733"/>
    <p1510:client id="{B637EF2E-700F-1E25-B5BC-6A617AC6E780}" v="30" dt="2023-08-18T09:07:02.105"/>
    <p1510:client id="{D0C6E320-3AC4-3F3B-68EB-FD3DE2E20424}" v="73" dt="2023-08-18T09:26:29.2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00E3E-7D42-4F1C-805D-4B97FCEDE613}" type="datetimeFigureOut">
              <a:rPr lang="en-GB" smtClean="0"/>
              <a:t>21/08/2023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C5856-1607-45A4-BF54-7D3D4497B296}" type="slidenum">
              <a:rPr lang="en-GB" smtClean="0"/>
              <a:t>‹#›</a:t>
            </a:fld>
            <a:endParaRPr lang="en-GB"/>
          </a:p>
        </p:txBody>
      </p:sp>
    </p:spTree>
    <p:extLst>
      <p:ext uri="{BB962C8B-B14F-4D97-AF65-F5344CB8AC3E}">
        <p14:creationId xmlns:p14="http://schemas.microsoft.com/office/powerpoint/2010/main" val="293358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Official summary: https://www.python.org/doc/essays/blurb/</a:t>
            </a:r>
          </a:p>
          <a:p>
            <a:r>
              <a:rPr lang="en-GB"/>
              <a:t>Image source: https://www.python.org/static/img/python-logo@2x.png</a:t>
            </a:r>
          </a:p>
        </p:txBody>
      </p:sp>
      <p:sp>
        <p:nvSpPr>
          <p:cNvPr id="4" name="Slide Number Placeholder 3"/>
          <p:cNvSpPr>
            <a:spLocks noGrp="1"/>
          </p:cNvSpPr>
          <p:nvPr>
            <p:ph type="sldNum" sz="quarter" idx="5"/>
          </p:nvPr>
        </p:nvSpPr>
        <p:spPr/>
        <p:txBody>
          <a:bodyPr/>
          <a:lstStyle/>
          <a:p>
            <a:fld id="{A69C5856-1607-45A4-BF54-7D3D4497B296}" type="slidenum">
              <a:rPr lang="en-GB" smtClean="0"/>
              <a:t>6</a:t>
            </a:fld>
            <a:endParaRPr lang="en-GB"/>
          </a:p>
        </p:txBody>
      </p:sp>
    </p:spTree>
    <p:extLst>
      <p:ext uri="{BB962C8B-B14F-4D97-AF65-F5344CB8AC3E}">
        <p14:creationId xmlns:p14="http://schemas.microsoft.com/office/powerpoint/2010/main" val="391979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&gt;&gt;&gt; </a:t>
            </a:r>
            <a:r>
              <a:rPr lang="en-GB" sz="1800" b="1"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type(65)</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&lt;class 'int'&gt;</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&gt;&gt;&gt; </a:t>
            </a:r>
            <a:r>
              <a:rPr lang="en-GB" sz="1800" b="1"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type(45.6)</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&lt;class 'float'&gt;</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&gt;&gt;&gt; </a:t>
            </a:r>
            <a:r>
              <a:rPr lang="en-GB" sz="1800" b="1"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type("Hi!")</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&lt;class 'str'&gt;</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&gt;&gt;&gt; </a:t>
            </a:r>
            <a:r>
              <a:rPr lang="en-GB" sz="1800" b="1"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type(True)</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&lt;class 'bool'&gt;</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&gt;&gt;&gt; </a:t>
            </a:r>
            <a:r>
              <a:rPr lang="en-GB" sz="1800" b="1"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1&lt;2</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True</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&gt;&gt;&gt; </a:t>
            </a:r>
            <a:r>
              <a:rPr lang="en-GB" sz="1800" b="1"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1&lt;1</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False</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&gt;&gt;&gt; </a:t>
            </a:r>
            <a:r>
              <a:rPr lang="en-GB" sz="1800" b="1"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1==1</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True</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&gt;&gt;&gt; </a:t>
            </a:r>
            <a:r>
              <a:rPr lang="en-GB" sz="1800" b="1"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1&gt;=1</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Bef>
                <a:spcPts val="300"/>
              </a:spcBef>
              <a:spcAft>
                <a:spcPts val="300"/>
              </a:spcAft>
            </a:pPr>
            <a:r>
              <a:rPr lang="en-GB" sz="1800" ker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True</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fld id="{A69C5856-1607-45A4-BF54-7D3D4497B296}" type="slidenum">
              <a:rPr lang="en-GB" smtClean="0"/>
              <a:t>36</a:t>
            </a:fld>
            <a:endParaRPr lang="en-GB"/>
          </a:p>
        </p:txBody>
      </p:sp>
    </p:spTree>
    <p:extLst>
      <p:ext uri="{BB962C8B-B14F-4D97-AF65-F5344CB8AC3E}">
        <p14:creationId xmlns:p14="http://schemas.microsoft.com/office/powerpoint/2010/main" val="158912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69C5856-1607-45A4-BF54-7D3D4497B296}" type="slidenum">
              <a:rPr lang="en-GB" smtClean="0"/>
              <a:t>39</a:t>
            </a:fld>
            <a:endParaRPr lang="en-GB"/>
          </a:p>
        </p:txBody>
      </p:sp>
    </p:spTree>
    <p:extLst>
      <p:ext uri="{BB962C8B-B14F-4D97-AF65-F5344CB8AC3E}">
        <p14:creationId xmlns:p14="http://schemas.microsoft.com/office/powerpoint/2010/main" val="3252051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sz="1200" b="0" i="0">
              <a:effectLst/>
              <a:latin typeface="Cisco Sans"/>
            </a:endParaRPr>
          </a:p>
          <a:p>
            <a:pPr algn="l"/>
            <a:r>
              <a:rPr lang="en-GB" sz="1200" b="0" i="0">
                <a:effectLst/>
                <a:latin typeface="Cisco Sans"/>
              </a:rPr>
              <a:t>This is very simple and very effective. Moreover, you can invoke any of the functions by passing the input() results directly to them. There's no need to use any variable as an intermediate storage.</a:t>
            </a:r>
          </a:p>
          <a:p>
            <a:endParaRPr lang="en-GB"/>
          </a:p>
        </p:txBody>
      </p:sp>
      <p:sp>
        <p:nvSpPr>
          <p:cNvPr id="4" name="Slide Number Placeholder 3"/>
          <p:cNvSpPr>
            <a:spLocks noGrp="1"/>
          </p:cNvSpPr>
          <p:nvPr>
            <p:ph type="sldNum" sz="quarter" idx="5"/>
          </p:nvPr>
        </p:nvSpPr>
        <p:spPr/>
        <p:txBody>
          <a:bodyPr/>
          <a:lstStyle/>
          <a:p>
            <a:fld id="{A69C5856-1607-45A4-BF54-7D3D4497B296}" type="slidenum">
              <a:rPr lang="en-GB" smtClean="0"/>
              <a:t>45</a:t>
            </a:fld>
            <a:endParaRPr lang="en-GB"/>
          </a:p>
        </p:txBody>
      </p:sp>
    </p:spTree>
    <p:extLst>
      <p:ext uri="{BB962C8B-B14F-4D97-AF65-F5344CB8AC3E}">
        <p14:creationId xmlns:p14="http://schemas.microsoft.com/office/powerpoint/2010/main" val="576327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69C5856-1607-45A4-BF54-7D3D4497B296}" type="slidenum">
              <a:rPr lang="en-GB" smtClean="0"/>
              <a:t>47</a:t>
            </a:fld>
            <a:endParaRPr lang="en-GB"/>
          </a:p>
        </p:txBody>
      </p:sp>
    </p:spTree>
    <p:extLst>
      <p:ext uri="{BB962C8B-B14F-4D97-AF65-F5344CB8AC3E}">
        <p14:creationId xmlns:p14="http://schemas.microsoft.com/office/powerpoint/2010/main" val="385966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https://www.w3schools.com/python/gloss_python_escape_characters.asp</a:t>
            </a:r>
          </a:p>
        </p:txBody>
      </p:sp>
      <p:sp>
        <p:nvSpPr>
          <p:cNvPr id="4" name="Slide Number Placeholder 3"/>
          <p:cNvSpPr>
            <a:spLocks noGrp="1"/>
          </p:cNvSpPr>
          <p:nvPr>
            <p:ph type="sldNum" sz="quarter" idx="5"/>
          </p:nvPr>
        </p:nvSpPr>
        <p:spPr/>
        <p:txBody>
          <a:bodyPr/>
          <a:lstStyle/>
          <a:p>
            <a:fld id="{A69C5856-1607-45A4-BF54-7D3D4497B296}" type="slidenum">
              <a:rPr lang="en-GB" smtClean="0"/>
              <a:t>13</a:t>
            </a:fld>
            <a:endParaRPr lang="en-GB"/>
          </a:p>
        </p:txBody>
      </p:sp>
    </p:spTree>
    <p:extLst>
      <p:ext uri="{BB962C8B-B14F-4D97-AF65-F5344CB8AC3E}">
        <p14:creationId xmlns:p14="http://schemas.microsoft.com/office/powerpoint/2010/main" val="212778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print("</a:t>
            </a:r>
            <a:r>
              <a:rPr lang="en-GB" err="1"/>
              <a:t>Programming","Essentials","in</a:t>
            </a:r>
            <a:r>
              <a:rPr lang="en-GB"/>
              <a:t>", </a:t>
            </a:r>
            <a:r>
              <a:rPr lang="en-GB" err="1"/>
              <a:t>sep</a:t>
            </a:r>
            <a:r>
              <a:rPr lang="en-GB"/>
              <a:t>="***", end="...")</a:t>
            </a:r>
          </a:p>
          <a:p>
            <a:r>
              <a:rPr lang="en-GB"/>
              <a:t>print("Python")</a:t>
            </a:r>
          </a:p>
          <a:p>
            <a:endParaRPr lang="en-GB"/>
          </a:p>
        </p:txBody>
      </p:sp>
      <p:sp>
        <p:nvSpPr>
          <p:cNvPr id="4" name="Slide Number Placeholder 3"/>
          <p:cNvSpPr>
            <a:spLocks noGrp="1"/>
          </p:cNvSpPr>
          <p:nvPr>
            <p:ph type="sldNum" sz="quarter" idx="5"/>
          </p:nvPr>
        </p:nvSpPr>
        <p:spPr/>
        <p:txBody>
          <a:bodyPr/>
          <a:lstStyle/>
          <a:p>
            <a:fld id="{A69C5856-1607-45A4-BF54-7D3D4497B296}" type="slidenum">
              <a:rPr lang="en-GB" smtClean="0"/>
              <a:t>25</a:t>
            </a:fld>
            <a:endParaRPr lang="en-GB"/>
          </a:p>
        </p:txBody>
      </p:sp>
    </p:spTree>
    <p:extLst>
      <p:ext uri="{BB962C8B-B14F-4D97-AF65-F5344CB8AC3E}">
        <p14:creationId xmlns:p14="http://schemas.microsoft.com/office/powerpoint/2010/main" val="4184523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https://www.w3schools.com/python/gloss_python_arithmetic_operators.asp</a:t>
            </a:r>
          </a:p>
        </p:txBody>
      </p:sp>
      <p:sp>
        <p:nvSpPr>
          <p:cNvPr id="4" name="Slide Number Placeholder 3"/>
          <p:cNvSpPr>
            <a:spLocks noGrp="1"/>
          </p:cNvSpPr>
          <p:nvPr>
            <p:ph type="sldNum" sz="quarter" idx="5"/>
          </p:nvPr>
        </p:nvSpPr>
        <p:spPr/>
        <p:txBody>
          <a:bodyPr/>
          <a:lstStyle/>
          <a:p>
            <a:fld id="{A69C5856-1607-45A4-BF54-7D3D4497B296}" type="slidenum">
              <a:rPr lang="en-GB" smtClean="0"/>
              <a:t>26</a:t>
            </a:fld>
            <a:endParaRPr lang="en-GB"/>
          </a:p>
        </p:txBody>
      </p:sp>
    </p:spTree>
    <p:extLst>
      <p:ext uri="{BB962C8B-B14F-4D97-AF65-F5344CB8AC3E}">
        <p14:creationId xmlns:p14="http://schemas.microsoft.com/office/powerpoint/2010/main" val="1437406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https://www.geeksforgeeks.org/introduction-to-algorithms/</a:t>
            </a:r>
          </a:p>
        </p:txBody>
      </p:sp>
      <p:sp>
        <p:nvSpPr>
          <p:cNvPr id="4" name="Slide Number Placeholder 3"/>
          <p:cNvSpPr>
            <a:spLocks noGrp="1"/>
          </p:cNvSpPr>
          <p:nvPr>
            <p:ph type="sldNum" sz="quarter" idx="5"/>
          </p:nvPr>
        </p:nvSpPr>
        <p:spPr/>
        <p:txBody>
          <a:bodyPr/>
          <a:lstStyle/>
          <a:p>
            <a:fld id="{A69C5856-1607-45A4-BF54-7D3D4497B296}" type="slidenum">
              <a:rPr lang="en-GB" smtClean="0"/>
              <a:t>30</a:t>
            </a:fld>
            <a:endParaRPr lang="en-GB"/>
          </a:p>
        </p:txBody>
      </p:sp>
    </p:spTree>
    <p:extLst>
      <p:ext uri="{BB962C8B-B14F-4D97-AF65-F5344CB8AC3E}">
        <p14:creationId xmlns:p14="http://schemas.microsoft.com/office/powerpoint/2010/main" val="69287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https://www.programiz.com/python-programming/docstrings</a:t>
            </a:r>
          </a:p>
          <a:p>
            <a:pPr algn="l"/>
            <a:r>
              <a:rPr lang="en-GB" b="0" i="0">
                <a:solidFill>
                  <a:srgbClr val="FFFFFF"/>
                </a:solidFill>
                <a:effectLst/>
                <a:latin typeface="Cisco Sans"/>
              </a:rPr>
              <a:t>If you'd like to quickly comment or uncomment multiple lines of code, select the line(s) you wish to modify and use the following keyboard shortcut: </a:t>
            </a:r>
            <a:r>
              <a:rPr lang="en-GB" b="1" i="0">
                <a:solidFill>
                  <a:srgbClr val="FFFFFF"/>
                </a:solidFill>
                <a:effectLst/>
                <a:latin typeface="Cisco Sans"/>
              </a:rPr>
              <a:t>CTRL</a:t>
            </a:r>
            <a:r>
              <a:rPr lang="en-GB" b="0" i="0">
                <a:solidFill>
                  <a:srgbClr val="FFFFFF"/>
                </a:solidFill>
                <a:effectLst/>
                <a:latin typeface="Cisco Sans"/>
              </a:rPr>
              <a:t> + </a:t>
            </a:r>
            <a:r>
              <a:rPr lang="en-GB" b="1" i="0">
                <a:solidFill>
                  <a:srgbClr val="FFFFFF"/>
                </a:solidFill>
                <a:effectLst/>
                <a:latin typeface="Cisco Sans"/>
              </a:rPr>
              <a:t>/</a:t>
            </a:r>
            <a:r>
              <a:rPr lang="en-GB" b="0" i="0">
                <a:solidFill>
                  <a:srgbClr val="FFFFFF"/>
                </a:solidFill>
                <a:effectLst/>
                <a:latin typeface="Cisco Sans"/>
              </a:rPr>
              <a:t> (Windows) or </a:t>
            </a:r>
            <a:r>
              <a:rPr lang="en-GB" b="1" i="0">
                <a:solidFill>
                  <a:srgbClr val="FFFFFF"/>
                </a:solidFill>
                <a:effectLst/>
                <a:latin typeface="Cisco Sans"/>
              </a:rPr>
              <a:t>CMD</a:t>
            </a:r>
            <a:r>
              <a:rPr lang="en-GB" b="0" i="0">
                <a:solidFill>
                  <a:srgbClr val="FFFFFF"/>
                </a:solidFill>
                <a:effectLst/>
                <a:latin typeface="Cisco Sans"/>
              </a:rPr>
              <a:t> + </a:t>
            </a:r>
            <a:r>
              <a:rPr lang="en-GB" b="1" i="0">
                <a:solidFill>
                  <a:srgbClr val="FFFFFF"/>
                </a:solidFill>
                <a:effectLst/>
                <a:latin typeface="Cisco Sans"/>
              </a:rPr>
              <a:t>/</a:t>
            </a:r>
            <a:r>
              <a:rPr lang="en-GB" b="0" i="0">
                <a:solidFill>
                  <a:srgbClr val="FFFFFF"/>
                </a:solidFill>
                <a:effectLst/>
                <a:latin typeface="Cisco Sans"/>
              </a:rPr>
              <a:t> (Mac OS). It's a very useful trick, isn't it? Now experiment with the code in the editor.</a:t>
            </a:r>
          </a:p>
        </p:txBody>
      </p:sp>
      <p:sp>
        <p:nvSpPr>
          <p:cNvPr id="4" name="Slide Number Placeholder 3"/>
          <p:cNvSpPr>
            <a:spLocks noGrp="1"/>
          </p:cNvSpPr>
          <p:nvPr>
            <p:ph type="sldNum" sz="quarter" idx="5"/>
          </p:nvPr>
        </p:nvSpPr>
        <p:spPr/>
        <p:txBody>
          <a:bodyPr/>
          <a:lstStyle/>
          <a:p>
            <a:fld id="{A69C5856-1607-45A4-BF54-7D3D4497B296}" type="slidenum">
              <a:rPr lang="en-GB" smtClean="0"/>
              <a:t>32</a:t>
            </a:fld>
            <a:endParaRPr lang="en-GB"/>
          </a:p>
        </p:txBody>
      </p:sp>
    </p:spTree>
    <p:extLst>
      <p:ext uri="{BB962C8B-B14F-4D97-AF65-F5344CB8AC3E}">
        <p14:creationId xmlns:p14="http://schemas.microsoft.com/office/powerpoint/2010/main" val="102407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69C5856-1607-45A4-BF54-7D3D4497B296}" type="slidenum">
              <a:rPr lang="en-GB" smtClean="0"/>
              <a:t>33</a:t>
            </a:fld>
            <a:endParaRPr lang="en-GB"/>
          </a:p>
        </p:txBody>
      </p:sp>
    </p:spTree>
    <p:extLst>
      <p:ext uri="{BB962C8B-B14F-4D97-AF65-F5344CB8AC3E}">
        <p14:creationId xmlns:p14="http://schemas.microsoft.com/office/powerpoint/2010/main" val="158697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69C5856-1607-45A4-BF54-7D3D4497B296}" type="slidenum">
              <a:rPr lang="en-GB" smtClean="0"/>
              <a:t>34</a:t>
            </a:fld>
            <a:endParaRPr lang="en-GB"/>
          </a:p>
        </p:txBody>
      </p:sp>
    </p:spTree>
    <p:extLst>
      <p:ext uri="{BB962C8B-B14F-4D97-AF65-F5344CB8AC3E}">
        <p14:creationId xmlns:p14="http://schemas.microsoft.com/office/powerpoint/2010/main" val="732436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Explain how it works.</a:t>
            </a:r>
          </a:p>
        </p:txBody>
      </p:sp>
      <p:sp>
        <p:nvSpPr>
          <p:cNvPr id="4" name="Slide Number Placeholder 3"/>
          <p:cNvSpPr>
            <a:spLocks noGrp="1"/>
          </p:cNvSpPr>
          <p:nvPr>
            <p:ph type="sldNum" sz="quarter" idx="5"/>
          </p:nvPr>
        </p:nvSpPr>
        <p:spPr/>
        <p:txBody>
          <a:bodyPr/>
          <a:lstStyle/>
          <a:p>
            <a:fld id="{A69C5856-1607-45A4-BF54-7D3D4497B296}" type="slidenum">
              <a:rPr lang="en-GB" smtClean="0"/>
              <a:t>35</a:t>
            </a:fld>
            <a:endParaRPr lang="en-GB"/>
          </a:p>
        </p:txBody>
      </p:sp>
    </p:spTree>
    <p:extLst>
      <p:ext uri="{BB962C8B-B14F-4D97-AF65-F5344CB8AC3E}">
        <p14:creationId xmlns:p14="http://schemas.microsoft.com/office/powerpoint/2010/main" val="190361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E47D2B9F-CAD1-4EF1-92C9-DF9E608B08F0}" type="datetimeFigureOut">
              <a:rPr lang="en-GB" smtClean="0"/>
              <a:t>21/08/2023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14082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E47D2B9F-CAD1-4EF1-92C9-DF9E608B08F0}" type="datetimeFigureOut">
              <a:rPr lang="en-GB" smtClean="0"/>
              <a:t>21/08/2023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26228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2" name="Rectangle 1">
            <a:extLst>
              <a:ext uri="{FF2B5EF4-FFF2-40B4-BE49-F238E27FC236}">
                <a16:creationId xmlns:a16="http://schemas.microsoft.com/office/drawing/2014/main" id="{45FFCC5C-1970-B51D-4B43-B7362733CA3A}"/>
              </a:ext>
            </a:extLst>
          </p:cNvPr>
          <p:cNvSpPr/>
          <p:nvPr userDrawn="1"/>
        </p:nvSpPr>
        <p:spPr>
          <a:xfrm>
            <a:off x="269981" y="6042582"/>
            <a:ext cx="5029987"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477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429236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6" y="0"/>
            <a:ext cx="12190804"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3794884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21877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E8DB2-CA03-C9A9-8C54-0FD19CA45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3" y="0"/>
            <a:ext cx="12190813" cy="6857998"/>
          </a:xfrm>
          <a:prstGeom prst="rect">
            <a:avLst/>
          </a:prstGeom>
        </p:spPr>
      </p:pic>
    </p:spTree>
    <p:extLst>
      <p:ext uri="{BB962C8B-B14F-4D97-AF65-F5344CB8AC3E}">
        <p14:creationId xmlns:p14="http://schemas.microsoft.com/office/powerpoint/2010/main" val="227065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D2B9F-CAD1-4EF1-92C9-DF9E608B08F0}" type="datetimeFigureOut">
              <a:rPr lang="en-GB" smtClean="0"/>
              <a:t>21/08/2023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73704-9545-4EDD-B912-C8D71F70D6C3}" type="slidenum">
              <a:rPr lang="en-GB" smtClean="0"/>
              <a:t>‹#›</a:t>
            </a:fld>
            <a:endParaRPr lang="en-GB"/>
          </a:p>
        </p:txBody>
      </p:sp>
    </p:spTree>
    <p:extLst>
      <p:ext uri="{BB962C8B-B14F-4D97-AF65-F5344CB8AC3E}">
        <p14:creationId xmlns:p14="http://schemas.microsoft.com/office/powerpoint/2010/main" val="365236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71" r:id="rId4"/>
    <p:sldLayoutId id="2147483672" r:id="rId5"/>
    <p:sldLayoutId id="2147483669" r:id="rId6"/>
    <p:sldLayoutId id="2147483652" r:id="rId7"/>
    <p:sldLayoutId id="214748367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w3schools.com/python/gloss_python_escape_characters.asp"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www.w3schools.com/python/trypython.asp?filename=demo_oper_exp" TargetMode="External"/><Relationship Id="rId3" Type="http://schemas.openxmlformats.org/officeDocument/2006/relationships/hyperlink" Target="https://www.w3schools.com/python/trypython.asp?filename=demo_oper_add" TargetMode="External"/><Relationship Id="rId7" Type="http://schemas.openxmlformats.org/officeDocument/2006/relationships/hyperlink" Target="https://www.w3schools.com/python/trypython.asp?filename=demo_oper_mod"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w3schools.com/python/trypython.asp?filename=demo_oper_div" TargetMode="External"/><Relationship Id="rId5" Type="http://schemas.openxmlformats.org/officeDocument/2006/relationships/hyperlink" Target="https://www.w3schools.com/python/trypython.asp?filename=demo_oper_mult" TargetMode="External"/><Relationship Id="rId4" Type="http://schemas.openxmlformats.org/officeDocument/2006/relationships/hyperlink" Target="https://www.w3schools.com/python/trypython.asp?filename=demo_oper_sub" TargetMode="External"/><Relationship Id="rId9" Type="http://schemas.openxmlformats.org/officeDocument/2006/relationships/hyperlink" Target="https://www.w3schools.com/python/trypython.asp?filename=demo_oper_floordi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www.python.org/dev/peps/pep-0008/"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269984" y="2243825"/>
            <a:ext cx="5706611"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a:latin typeface="Open Sans Semibold" panose="020B0706030804020204" pitchFamily="34" charset="0"/>
                <a:ea typeface="Open Sans Semibold" panose="020B0706030804020204" pitchFamily="34" charset="0"/>
                <a:cs typeface="Open Sans Semibold" panose="020B0706030804020204" pitchFamily="34" charset="0"/>
              </a:rPr>
              <a:t>Python Basics</a:t>
            </a:r>
            <a:endParaRPr lang="en-US" sz="36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Title 1">
            <a:extLst>
              <a:ext uri="{FF2B5EF4-FFF2-40B4-BE49-F238E27FC236}">
                <a16:creationId xmlns:a16="http://schemas.microsoft.com/office/drawing/2014/main" id="{5EFEAF82-848A-47FB-811B-9F1AAF85ADB5}"/>
              </a:ext>
            </a:extLst>
          </p:cNvPr>
          <p:cNvSpPr txBox="1">
            <a:spLocks/>
          </p:cNvSpPr>
          <p:nvPr/>
        </p:nvSpPr>
        <p:spPr>
          <a:xfrm>
            <a:off x="269984" y="302877"/>
            <a:ext cx="8075229" cy="6306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sz="3600"/>
          </a:p>
        </p:txBody>
      </p:sp>
      <p:pic>
        <p:nvPicPr>
          <p:cNvPr id="2" name="Picture 1" descr="Text&#10;&#10;Description automatically generated">
            <a:extLst>
              <a:ext uri="{FF2B5EF4-FFF2-40B4-BE49-F238E27FC236}">
                <a16:creationId xmlns:a16="http://schemas.microsoft.com/office/drawing/2014/main" id="{CD7351FE-90AC-2DEF-6E62-5D20842A8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07" y="6025314"/>
            <a:ext cx="2092699" cy="780840"/>
          </a:xfrm>
          <a:prstGeom prst="rect">
            <a:avLst/>
          </a:prstGeom>
        </p:spPr>
      </p:pic>
    </p:spTree>
    <p:extLst>
      <p:ext uri="{BB962C8B-B14F-4D97-AF65-F5344CB8AC3E}">
        <p14:creationId xmlns:p14="http://schemas.microsoft.com/office/powerpoint/2010/main" val="327092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8456-B6C6-102D-7234-8BC07786AA87}"/>
              </a:ext>
            </a:extLst>
          </p:cNvPr>
          <p:cNvSpPr>
            <a:spLocks noGrp="1"/>
          </p:cNvSpPr>
          <p:nvPr>
            <p:ph type="ctrTitle"/>
          </p:nvPr>
        </p:nvSpPr>
        <p:spPr/>
        <p:txBody>
          <a:bodyPr/>
          <a:lstStyle/>
          <a:p>
            <a:r>
              <a:rPr lang="en-GB"/>
              <a:t>Question Time</a:t>
            </a:r>
          </a:p>
        </p:txBody>
      </p:sp>
      <p:sp>
        <p:nvSpPr>
          <p:cNvPr id="5" name="TextBox 4">
            <a:extLst>
              <a:ext uri="{FF2B5EF4-FFF2-40B4-BE49-F238E27FC236}">
                <a16:creationId xmlns:a16="http://schemas.microsoft.com/office/drawing/2014/main" id="{5D63EB32-41B1-E2F4-E0BF-343EC767749C}"/>
              </a:ext>
            </a:extLst>
          </p:cNvPr>
          <p:cNvSpPr txBox="1"/>
          <p:nvPr/>
        </p:nvSpPr>
        <p:spPr>
          <a:xfrm>
            <a:off x="726141" y="1757082"/>
            <a:ext cx="10112188" cy="1815882"/>
          </a:xfrm>
          <a:prstGeom prst="rect">
            <a:avLst/>
          </a:prstGeom>
          <a:noFill/>
        </p:spPr>
        <p:txBody>
          <a:bodyPr wrap="square" rtlCol="0">
            <a:spAutoFit/>
          </a:bodyPr>
          <a:lstStyle/>
          <a:p>
            <a:r>
              <a:rPr lang="en-GB" sz="2800"/>
              <a:t>How can you send a message to the screen in Python?</a:t>
            </a:r>
          </a:p>
          <a:p>
            <a:pPr marL="514350" indent="-514350">
              <a:buAutoNum type="alphaLcParenR"/>
            </a:pPr>
            <a:r>
              <a:rPr lang="en-GB" sz="2800"/>
              <a:t>Using display() command.</a:t>
            </a:r>
          </a:p>
          <a:p>
            <a:pPr marL="514350" indent="-514350">
              <a:buAutoNum type="alphaLcParenR"/>
            </a:pPr>
            <a:r>
              <a:rPr lang="en-GB" sz="2800"/>
              <a:t>Using print() command.</a:t>
            </a:r>
          </a:p>
          <a:p>
            <a:pPr marL="514350" indent="-514350">
              <a:buAutoNum type="alphaLcParenR"/>
            </a:pPr>
            <a:r>
              <a:rPr lang="en-GB" sz="2800"/>
              <a:t>Using show() command.</a:t>
            </a:r>
          </a:p>
        </p:txBody>
      </p:sp>
      <p:sp>
        <p:nvSpPr>
          <p:cNvPr id="3" name="Content Placeholder 3">
            <a:extLst>
              <a:ext uri="{FF2B5EF4-FFF2-40B4-BE49-F238E27FC236}">
                <a16:creationId xmlns:a16="http://schemas.microsoft.com/office/drawing/2014/main" id="{4E8FF4D5-EDA0-B09D-4167-88CA00DF399A}"/>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3756414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398A-3376-A191-1BE6-6081CFADE6CF}"/>
              </a:ext>
            </a:extLst>
          </p:cNvPr>
          <p:cNvSpPr>
            <a:spLocks noGrp="1"/>
          </p:cNvSpPr>
          <p:nvPr>
            <p:ph type="ctrTitle"/>
          </p:nvPr>
        </p:nvSpPr>
        <p:spPr/>
        <p:txBody>
          <a:bodyPr/>
          <a:lstStyle/>
          <a:p>
            <a:r>
              <a:rPr lang="en-GB"/>
              <a:t>Answer</a:t>
            </a:r>
          </a:p>
        </p:txBody>
      </p:sp>
      <p:sp>
        <p:nvSpPr>
          <p:cNvPr id="4" name="TextBox 3">
            <a:extLst>
              <a:ext uri="{FF2B5EF4-FFF2-40B4-BE49-F238E27FC236}">
                <a16:creationId xmlns:a16="http://schemas.microsoft.com/office/drawing/2014/main" id="{83552CF8-CD94-69A0-15E4-599666514C93}"/>
              </a:ext>
            </a:extLst>
          </p:cNvPr>
          <p:cNvSpPr txBox="1"/>
          <p:nvPr/>
        </p:nvSpPr>
        <p:spPr>
          <a:xfrm>
            <a:off x="1156446" y="2057872"/>
            <a:ext cx="9565341" cy="1815882"/>
          </a:xfrm>
          <a:prstGeom prst="rect">
            <a:avLst/>
          </a:prstGeom>
          <a:noFill/>
        </p:spPr>
        <p:txBody>
          <a:bodyPr wrap="square" lIns="91440" tIns="45720" rIns="91440" bIns="45720" anchor="t">
            <a:spAutoFit/>
          </a:bodyPr>
          <a:lstStyle/>
          <a:p>
            <a:r>
              <a:rPr lang="en-GB" sz="2800"/>
              <a:t>How can you display a message to the screen in Python?</a:t>
            </a:r>
          </a:p>
          <a:p>
            <a:pPr marL="514350" indent="-514350">
              <a:buAutoNum type="alphaLcParenR"/>
            </a:pPr>
            <a:r>
              <a:rPr lang="en-GB" sz="2800"/>
              <a:t>Using display() command.</a:t>
            </a:r>
          </a:p>
          <a:p>
            <a:pPr marL="514350" indent="-514350">
              <a:buAutoNum type="alphaLcParenR"/>
            </a:pPr>
            <a:r>
              <a:rPr lang="en-GB" sz="2800" b="1">
                <a:solidFill>
                  <a:srgbClr val="00B050"/>
                </a:solidFill>
              </a:rPr>
              <a:t>Using print() command.</a:t>
            </a:r>
          </a:p>
          <a:p>
            <a:pPr marL="514350" indent="-514350">
              <a:buAutoNum type="alphaLcParenR"/>
            </a:pPr>
            <a:r>
              <a:rPr lang="en-GB" sz="2800"/>
              <a:t>Using show() command.</a:t>
            </a:r>
          </a:p>
        </p:txBody>
      </p:sp>
      <p:sp>
        <p:nvSpPr>
          <p:cNvPr id="3" name="Content Placeholder 3">
            <a:extLst>
              <a:ext uri="{FF2B5EF4-FFF2-40B4-BE49-F238E27FC236}">
                <a16:creationId xmlns:a16="http://schemas.microsoft.com/office/drawing/2014/main" id="{20638D2F-9187-7997-3527-0C02FD38F7F7}"/>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439139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6257-279A-689C-2247-EF2E27534DD3}"/>
              </a:ext>
            </a:extLst>
          </p:cNvPr>
          <p:cNvSpPr>
            <a:spLocks noGrp="1"/>
          </p:cNvSpPr>
          <p:nvPr>
            <p:ph type="ctrTitle"/>
          </p:nvPr>
        </p:nvSpPr>
        <p:spPr>
          <a:xfrm>
            <a:off x="-1" y="570271"/>
            <a:ext cx="4827639" cy="648930"/>
          </a:xfrm>
        </p:spPr>
        <p:txBody>
          <a:bodyPr>
            <a:normAutofit/>
          </a:bodyPr>
          <a:lstStyle/>
          <a:p>
            <a:r>
              <a:rPr lang="en-GB" sz="2400" b="1" i="0">
                <a:effectLst/>
                <a:latin typeface="Cisco Sans"/>
              </a:rPr>
              <a:t>Python escape characters</a:t>
            </a:r>
            <a:endParaRPr lang="en-GB" sz="2400"/>
          </a:p>
        </p:txBody>
      </p:sp>
      <p:sp>
        <p:nvSpPr>
          <p:cNvPr id="4" name="TextBox 3">
            <a:extLst>
              <a:ext uri="{FF2B5EF4-FFF2-40B4-BE49-F238E27FC236}">
                <a16:creationId xmlns:a16="http://schemas.microsoft.com/office/drawing/2014/main" id="{FDB27E0C-1287-FF22-6F95-8D536FCF1253}"/>
              </a:ext>
            </a:extLst>
          </p:cNvPr>
          <p:cNvSpPr txBox="1"/>
          <p:nvPr/>
        </p:nvSpPr>
        <p:spPr>
          <a:xfrm>
            <a:off x="1170449" y="1948466"/>
            <a:ext cx="11257935" cy="1384995"/>
          </a:xfrm>
          <a:prstGeom prst="rect">
            <a:avLst/>
          </a:prstGeom>
          <a:noFill/>
        </p:spPr>
        <p:txBody>
          <a:bodyPr wrap="square">
            <a:spAutoFit/>
          </a:bodyPr>
          <a:lstStyle/>
          <a:p>
            <a:r>
              <a:rPr lang="en-GB" sz="2800">
                <a:solidFill>
                  <a:srgbClr val="002060"/>
                </a:solidFill>
                <a:highlight>
                  <a:srgbClr val="FFFF00"/>
                </a:highlight>
              </a:rPr>
              <a:t>print("The itsy bitsy spider\</a:t>
            </a:r>
            <a:r>
              <a:rPr lang="en-GB" sz="2800" err="1">
                <a:solidFill>
                  <a:srgbClr val="002060"/>
                </a:solidFill>
                <a:highlight>
                  <a:srgbClr val="FFFF00"/>
                </a:highlight>
              </a:rPr>
              <a:t>nclimbed</a:t>
            </a:r>
            <a:r>
              <a:rPr lang="en-GB" sz="2800">
                <a:solidFill>
                  <a:srgbClr val="002060"/>
                </a:solidFill>
                <a:highlight>
                  <a:srgbClr val="FFFF00"/>
                </a:highlight>
              </a:rPr>
              <a:t> up the waterspout.")</a:t>
            </a:r>
          </a:p>
          <a:p>
            <a:r>
              <a:rPr lang="en-GB" sz="2800">
                <a:solidFill>
                  <a:srgbClr val="002060"/>
                </a:solidFill>
                <a:highlight>
                  <a:srgbClr val="FFFF00"/>
                </a:highlight>
              </a:rPr>
              <a:t>print()</a:t>
            </a:r>
          </a:p>
          <a:p>
            <a:r>
              <a:rPr lang="en-GB" sz="2800">
                <a:solidFill>
                  <a:srgbClr val="002060"/>
                </a:solidFill>
                <a:highlight>
                  <a:srgbClr val="FFFF00"/>
                </a:highlight>
              </a:rPr>
              <a:t>print("Down came the rain\</a:t>
            </a:r>
            <a:r>
              <a:rPr lang="en-GB" sz="2800" err="1">
                <a:solidFill>
                  <a:srgbClr val="002060"/>
                </a:solidFill>
                <a:highlight>
                  <a:srgbClr val="FFFF00"/>
                </a:highlight>
              </a:rPr>
              <a:t>nand</a:t>
            </a:r>
            <a:r>
              <a:rPr lang="en-GB" sz="2800">
                <a:solidFill>
                  <a:srgbClr val="002060"/>
                </a:solidFill>
                <a:highlight>
                  <a:srgbClr val="FFFF00"/>
                </a:highlight>
              </a:rPr>
              <a:t> washed the spider out.")</a:t>
            </a:r>
          </a:p>
        </p:txBody>
      </p:sp>
      <p:sp>
        <p:nvSpPr>
          <p:cNvPr id="7" name="TextBox 6">
            <a:extLst>
              <a:ext uri="{FF2B5EF4-FFF2-40B4-BE49-F238E27FC236}">
                <a16:creationId xmlns:a16="http://schemas.microsoft.com/office/drawing/2014/main" id="{5B298E58-147E-A4D5-A982-73F1EE27C45C}"/>
              </a:ext>
            </a:extLst>
          </p:cNvPr>
          <p:cNvSpPr txBox="1"/>
          <p:nvPr/>
        </p:nvSpPr>
        <p:spPr>
          <a:xfrm>
            <a:off x="471948" y="3529325"/>
            <a:ext cx="11523405" cy="2677656"/>
          </a:xfrm>
          <a:prstGeom prst="rect">
            <a:avLst/>
          </a:prstGeom>
          <a:noFill/>
        </p:spPr>
        <p:txBody>
          <a:bodyPr wrap="square">
            <a:spAutoFit/>
          </a:bodyPr>
          <a:lstStyle/>
          <a:p>
            <a:r>
              <a:rPr lang="en-GB" sz="2800"/>
              <a:t>The </a:t>
            </a:r>
            <a:r>
              <a:rPr lang="en-GB" sz="2800" i="1">
                <a:highlight>
                  <a:srgbClr val="00FFFF"/>
                </a:highlight>
              </a:rPr>
              <a:t>backslash (\) </a:t>
            </a:r>
            <a:r>
              <a:rPr lang="en-GB" sz="2800"/>
              <a:t>has a very special meaning when used inside strings ‒ this is called the escape character.</a:t>
            </a:r>
          </a:p>
          <a:p>
            <a:r>
              <a:rPr lang="en-GB" sz="2800"/>
              <a:t>The letter </a:t>
            </a:r>
            <a:r>
              <a:rPr lang="en-GB" sz="2800" i="1">
                <a:highlight>
                  <a:srgbClr val="00FFFF"/>
                </a:highlight>
              </a:rPr>
              <a:t>n</a:t>
            </a:r>
            <a:r>
              <a:rPr lang="en-GB" sz="2800"/>
              <a:t> placed after the backslash comes from the word newline.</a:t>
            </a:r>
          </a:p>
          <a:p>
            <a:endParaRPr lang="en-GB" sz="2800"/>
          </a:p>
          <a:p>
            <a:pPr algn="l"/>
            <a:r>
              <a:rPr lang="en-GB" sz="2800" b="0" i="0">
                <a:solidFill>
                  <a:srgbClr val="181A1F"/>
                </a:solidFill>
                <a:effectLst/>
                <a:latin typeface="Cisco Sans"/>
              </a:rPr>
              <a:t>Both the backslash and the </a:t>
            </a:r>
            <a:r>
              <a:rPr lang="en-GB" sz="2800" b="0" i="1">
                <a:solidFill>
                  <a:srgbClr val="181A1F"/>
                </a:solidFill>
                <a:effectLst/>
                <a:latin typeface="Cisco Sans"/>
              </a:rPr>
              <a:t>n</a:t>
            </a:r>
            <a:r>
              <a:rPr lang="en-GB" sz="2800" b="0" i="0">
                <a:solidFill>
                  <a:srgbClr val="181A1F"/>
                </a:solidFill>
                <a:effectLst/>
                <a:latin typeface="Cisco Sans"/>
              </a:rPr>
              <a:t> form a special symbol named </a:t>
            </a:r>
            <a:r>
              <a:rPr lang="en-GB" sz="2800" b="1" i="0">
                <a:solidFill>
                  <a:srgbClr val="00B050"/>
                </a:solidFill>
                <a:effectLst/>
                <a:latin typeface="Cisco Sans"/>
              </a:rPr>
              <a:t>a newline character</a:t>
            </a:r>
            <a:r>
              <a:rPr lang="en-GB" sz="2800" b="0" i="0">
                <a:solidFill>
                  <a:srgbClr val="181A1F"/>
                </a:solidFill>
                <a:effectLst/>
                <a:latin typeface="Cisco Sans"/>
              </a:rPr>
              <a:t>, which urges the console to start a</a:t>
            </a:r>
            <a:r>
              <a:rPr lang="en-GB" sz="2800" b="1">
                <a:solidFill>
                  <a:srgbClr val="00B050"/>
                </a:solidFill>
                <a:latin typeface="Cisco Sans"/>
              </a:rPr>
              <a:t> new output line</a:t>
            </a:r>
            <a:r>
              <a:rPr lang="en-GB" sz="2800" b="0" i="0">
                <a:solidFill>
                  <a:srgbClr val="181A1F"/>
                </a:solidFill>
                <a:effectLst/>
                <a:latin typeface="Cisco Sans"/>
              </a:rPr>
              <a:t>.</a:t>
            </a:r>
            <a:endParaRPr lang="en-GB" sz="2800"/>
          </a:p>
        </p:txBody>
      </p:sp>
      <p:sp>
        <p:nvSpPr>
          <p:cNvPr id="8" name="Content Placeholder 3">
            <a:extLst>
              <a:ext uri="{FF2B5EF4-FFF2-40B4-BE49-F238E27FC236}">
                <a16:creationId xmlns:a16="http://schemas.microsoft.com/office/drawing/2014/main" id="{A8E95441-23CA-3618-F137-4BEBFD3651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65958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6257-279A-689C-2247-EF2E27534DD3}"/>
              </a:ext>
            </a:extLst>
          </p:cNvPr>
          <p:cNvSpPr>
            <a:spLocks noGrp="1"/>
          </p:cNvSpPr>
          <p:nvPr>
            <p:ph type="ctrTitle"/>
          </p:nvPr>
        </p:nvSpPr>
        <p:spPr>
          <a:xfrm>
            <a:off x="-1" y="570271"/>
            <a:ext cx="4827639" cy="648930"/>
          </a:xfrm>
        </p:spPr>
        <p:txBody>
          <a:bodyPr>
            <a:normAutofit/>
          </a:bodyPr>
          <a:lstStyle/>
          <a:p>
            <a:r>
              <a:rPr lang="en-GB" sz="2400" b="1" i="0">
                <a:effectLst/>
                <a:latin typeface="Cisco Sans"/>
              </a:rPr>
              <a:t>Python escape characters</a:t>
            </a:r>
            <a:endParaRPr lang="en-GB" sz="2400"/>
          </a:p>
        </p:txBody>
      </p:sp>
      <p:sp>
        <p:nvSpPr>
          <p:cNvPr id="4" name="TextBox 3">
            <a:extLst>
              <a:ext uri="{FF2B5EF4-FFF2-40B4-BE49-F238E27FC236}">
                <a16:creationId xmlns:a16="http://schemas.microsoft.com/office/drawing/2014/main" id="{FDB27E0C-1287-FF22-6F95-8D536FCF1253}"/>
              </a:ext>
            </a:extLst>
          </p:cNvPr>
          <p:cNvSpPr txBox="1"/>
          <p:nvPr/>
        </p:nvSpPr>
        <p:spPr>
          <a:xfrm>
            <a:off x="471949" y="1681766"/>
            <a:ext cx="11257935" cy="3539430"/>
          </a:xfrm>
          <a:prstGeom prst="rect">
            <a:avLst/>
          </a:prstGeom>
          <a:noFill/>
        </p:spPr>
        <p:txBody>
          <a:bodyPr wrap="square" lIns="91440" tIns="45720" rIns="91440" bIns="45720" anchor="t">
            <a:spAutoFit/>
          </a:bodyPr>
          <a:lstStyle/>
          <a:p>
            <a:pPr algn="l"/>
            <a:r>
              <a:rPr lang="en-GB" sz="2800" b="0" i="0">
                <a:solidFill>
                  <a:srgbClr val="181A1F"/>
                </a:solidFill>
                <a:effectLst/>
                <a:latin typeface="Cisco Sans"/>
              </a:rPr>
              <a:t>1. This convention has two important consequences:</a:t>
            </a:r>
          </a:p>
          <a:p>
            <a:pPr algn="l"/>
            <a:r>
              <a:rPr lang="en-GB" sz="2800" b="0" i="0">
                <a:solidFill>
                  <a:srgbClr val="181A1F"/>
                </a:solidFill>
                <a:effectLst/>
                <a:latin typeface="Cisco Sans"/>
              </a:rPr>
              <a:t>If you want to put just one backslash inside a string, don't forget its escaping nature ‒ you have to double it. For example, an invocation like this will cause an error:</a:t>
            </a:r>
          </a:p>
          <a:p>
            <a:pPr algn="l"/>
            <a:r>
              <a:rPr lang="en-GB" sz="2800" b="0" i="0">
                <a:solidFill>
                  <a:srgbClr val="181A1F"/>
                </a:solidFill>
                <a:effectLst/>
                <a:highlight>
                  <a:srgbClr val="00FFFF"/>
                </a:highlight>
                <a:latin typeface="Cisco Sans"/>
              </a:rPr>
              <a:t>print("\")</a:t>
            </a:r>
          </a:p>
          <a:p>
            <a:pPr algn="l"/>
            <a:endParaRPr lang="en-GB" sz="2800" b="0" i="0">
              <a:solidFill>
                <a:srgbClr val="181A1F"/>
              </a:solidFill>
              <a:effectLst/>
              <a:latin typeface="Cisco Sans"/>
            </a:endParaRPr>
          </a:p>
          <a:p>
            <a:r>
              <a:rPr lang="en-GB" sz="2800">
                <a:solidFill>
                  <a:srgbClr val="181A1F"/>
                </a:solidFill>
                <a:latin typeface="Cisco Sans"/>
              </a:rPr>
              <a:t>While</a:t>
            </a:r>
            <a:r>
              <a:rPr lang="en-GB" sz="2800" b="0" i="0">
                <a:solidFill>
                  <a:srgbClr val="181A1F"/>
                </a:solidFill>
                <a:effectLst/>
                <a:latin typeface="Cisco Sans"/>
              </a:rPr>
              <a:t> this one won't</a:t>
            </a:r>
            <a:r>
              <a:rPr lang="en-GB" sz="2800">
                <a:solidFill>
                  <a:srgbClr val="181A1F"/>
                </a:solidFill>
                <a:latin typeface="Cisco Sans"/>
              </a:rPr>
              <a:t>. Python will view it as a backslash:</a:t>
            </a:r>
            <a:endParaRPr lang="en-GB" sz="2800" b="0" i="0">
              <a:solidFill>
                <a:srgbClr val="181A1F"/>
              </a:solidFill>
              <a:effectLst/>
              <a:latin typeface="Cisco Sans"/>
            </a:endParaRPr>
          </a:p>
          <a:p>
            <a:pPr algn="l"/>
            <a:r>
              <a:rPr lang="en-GB" sz="2800" b="0" i="0">
                <a:solidFill>
                  <a:srgbClr val="181A1F"/>
                </a:solidFill>
                <a:effectLst/>
                <a:highlight>
                  <a:srgbClr val="00FFFF"/>
                </a:highlight>
                <a:latin typeface="Cisco Sans"/>
              </a:rPr>
              <a:t>print("\\")</a:t>
            </a:r>
          </a:p>
        </p:txBody>
      </p:sp>
      <p:sp>
        <p:nvSpPr>
          <p:cNvPr id="8" name="Content Placeholder 3">
            <a:extLst>
              <a:ext uri="{FF2B5EF4-FFF2-40B4-BE49-F238E27FC236}">
                <a16:creationId xmlns:a16="http://schemas.microsoft.com/office/drawing/2014/main" id="{A8E95441-23CA-3618-F137-4BEBFD3651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294335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6257-279A-689C-2247-EF2E27534DD3}"/>
              </a:ext>
            </a:extLst>
          </p:cNvPr>
          <p:cNvSpPr>
            <a:spLocks noGrp="1"/>
          </p:cNvSpPr>
          <p:nvPr>
            <p:ph type="ctrTitle"/>
          </p:nvPr>
        </p:nvSpPr>
        <p:spPr>
          <a:xfrm>
            <a:off x="-1" y="570271"/>
            <a:ext cx="4827639" cy="648930"/>
          </a:xfrm>
        </p:spPr>
        <p:txBody>
          <a:bodyPr>
            <a:normAutofit/>
          </a:bodyPr>
          <a:lstStyle/>
          <a:p>
            <a:r>
              <a:rPr lang="en-GB" sz="2400" b="1" i="0">
                <a:effectLst/>
                <a:latin typeface="Cisco Sans"/>
              </a:rPr>
              <a:t>Python escape characters</a:t>
            </a:r>
            <a:endParaRPr lang="en-GB" sz="2400"/>
          </a:p>
        </p:txBody>
      </p:sp>
      <p:sp>
        <p:nvSpPr>
          <p:cNvPr id="4" name="TextBox 3">
            <a:extLst>
              <a:ext uri="{FF2B5EF4-FFF2-40B4-BE49-F238E27FC236}">
                <a16:creationId xmlns:a16="http://schemas.microsoft.com/office/drawing/2014/main" id="{FDB27E0C-1287-FF22-6F95-8D536FCF1253}"/>
              </a:ext>
            </a:extLst>
          </p:cNvPr>
          <p:cNvSpPr txBox="1"/>
          <p:nvPr/>
        </p:nvSpPr>
        <p:spPr>
          <a:xfrm>
            <a:off x="471949" y="1681766"/>
            <a:ext cx="11257935" cy="4708981"/>
          </a:xfrm>
          <a:prstGeom prst="rect">
            <a:avLst/>
          </a:prstGeom>
          <a:noFill/>
        </p:spPr>
        <p:txBody>
          <a:bodyPr wrap="square">
            <a:spAutoFit/>
          </a:bodyPr>
          <a:lstStyle/>
          <a:p>
            <a:pPr algn="l"/>
            <a:r>
              <a:rPr lang="en-GB" sz="2800" b="0" i="0">
                <a:solidFill>
                  <a:srgbClr val="181A1F"/>
                </a:solidFill>
                <a:effectLst/>
                <a:latin typeface="Cisco Sans"/>
              </a:rPr>
              <a:t>2. Not all escape pairs (the backslash coupled with another character) mean something.</a:t>
            </a:r>
          </a:p>
          <a:p>
            <a:pPr algn="l"/>
            <a:endParaRPr lang="en-GB" sz="2800" b="0" i="0">
              <a:solidFill>
                <a:srgbClr val="181A1F"/>
              </a:solidFill>
              <a:effectLst/>
              <a:latin typeface="Cisco Sans"/>
            </a:endParaRPr>
          </a:p>
          <a:p>
            <a:pPr algn="l"/>
            <a:r>
              <a:rPr lang="en-GB" sz="2800" b="0" i="0">
                <a:solidFill>
                  <a:srgbClr val="181A1F"/>
                </a:solidFill>
                <a:effectLst/>
                <a:latin typeface="Cisco Sans"/>
              </a:rPr>
              <a:t>Experiment with your code in the editor, run it, and see what happens.</a:t>
            </a:r>
            <a:endParaRPr lang="en-GB" sz="2000" b="0" i="0">
              <a:solidFill>
                <a:srgbClr val="181A1F"/>
              </a:solidFill>
              <a:effectLst/>
              <a:latin typeface="Cisco Sans"/>
            </a:endParaRPr>
          </a:p>
          <a:p>
            <a:pPr algn="l"/>
            <a:endParaRPr lang="en-GB" sz="2000">
              <a:solidFill>
                <a:srgbClr val="181A1F"/>
              </a:solidFill>
              <a:highlight>
                <a:srgbClr val="00FFFF"/>
              </a:highlight>
              <a:latin typeface="Cisco Sans"/>
            </a:endParaRPr>
          </a:p>
          <a:p>
            <a:pPr algn="l"/>
            <a:r>
              <a:rPr lang="en-GB" sz="2000" b="0" i="0">
                <a:solidFill>
                  <a:srgbClr val="181A1F"/>
                </a:solidFill>
                <a:effectLst/>
                <a:highlight>
                  <a:srgbClr val="00FFFF"/>
                </a:highlight>
                <a:latin typeface="Cisco Sans"/>
              </a:rPr>
              <a:t>print("The itsy bitsy spider\</a:t>
            </a:r>
            <a:r>
              <a:rPr lang="en-GB" sz="2000" b="0" i="0" err="1">
                <a:solidFill>
                  <a:srgbClr val="181A1F"/>
                </a:solidFill>
                <a:effectLst/>
                <a:highlight>
                  <a:srgbClr val="00FFFF"/>
                </a:highlight>
                <a:latin typeface="Cisco Sans"/>
              </a:rPr>
              <a:t>nclimbed</a:t>
            </a:r>
            <a:r>
              <a:rPr lang="en-GB" sz="2000" b="0" i="0">
                <a:solidFill>
                  <a:srgbClr val="181A1F"/>
                </a:solidFill>
                <a:effectLst/>
                <a:highlight>
                  <a:srgbClr val="00FFFF"/>
                </a:highlight>
                <a:latin typeface="Cisco Sans"/>
              </a:rPr>
              <a:t> up the waterspout.")</a:t>
            </a:r>
          </a:p>
          <a:p>
            <a:pPr algn="l"/>
            <a:r>
              <a:rPr lang="en-GB" sz="2000" b="0" i="0">
                <a:solidFill>
                  <a:srgbClr val="181A1F"/>
                </a:solidFill>
                <a:effectLst/>
                <a:highlight>
                  <a:srgbClr val="00FFFF"/>
                </a:highlight>
                <a:latin typeface="Cisco Sans"/>
              </a:rPr>
              <a:t>print()</a:t>
            </a:r>
          </a:p>
          <a:p>
            <a:pPr algn="l"/>
            <a:r>
              <a:rPr lang="en-GB" sz="2000" b="0" i="0">
                <a:solidFill>
                  <a:srgbClr val="181A1F"/>
                </a:solidFill>
                <a:effectLst/>
                <a:highlight>
                  <a:srgbClr val="00FFFF"/>
                </a:highlight>
                <a:latin typeface="Cisco Sans"/>
              </a:rPr>
              <a:t>print("Down came the rain\</a:t>
            </a:r>
            <a:r>
              <a:rPr lang="en-GB" sz="2000" b="0" i="0" err="1">
                <a:solidFill>
                  <a:srgbClr val="181A1F"/>
                </a:solidFill>
                <a:effectLst/>
                <a:highlight>
                  <a:srgbClr val="00FFFF"/>
                </a:highlight>
                <a:latin typeface="Cisco Sans"/>
              </a:rPr>
              <a:t>nand</a:t>
            </a:r>
            <a:r>
              <a:rPr lang="en-GB" sz="2000" b="0" i="0">
                <a:solidFill>
                  <a:srgbClr val="181A1F"/>
                </a:solidFill>
                <a:effectLst/>
                <a:highlight>
                  <a:srgbClr val="00FFFF"/>
                </a:highlight>
                <a:latin typeface="Cisco Sans"/>
              </a:rPr>
              <a:t> washed the spider out.")</a:t>
            </a:r>
          </a:p>
          <a:p>
            <a:pPr algn="l"/>
            <a:endParaRPr lang="en-GB" sz="2000" b="0" i="0">
              <a:solidFill>
                <a:srgbClr val="181A1F"/>
              </a:solidFill>
              <a:effectLst/>
              <a:highlight>
                <a:srgbClr val="00FFFF"/>
              </a:highlight>
              <a:latin typeface="Cisco Sans"/>
            </a:endParaRPr>
          </a:p>
          <a:p>
            <a:pPr algn="l"/>
            <a:r>
              <a:rPr lang="en-GB" sz="2000" b="0" i="0">
                <a:solidFill>
                  <a:srgbClr val="181A1F"/>
                </a:solidFill>
                <a:effectLst/>
                <a:highlight>
                  <a:srgbClr val="00FFFF"/>
                </a:highlight>
                <a:latin typeface="Cisco Sans"/>
              </a:rPr>
              <a:t>print("The itsy bitsy spider\\</a:t>
            </a:r>
            <a:r>
              <a:rPr lang="en-GB" sz="2000" b="0" i="0" err="1">
                <a:solidFill>
                  <a:srgbClr val="181A1F"/>
                </a:solidFill>
                <a:effectLst/>
                <a:highlight>
                  <a:srgbClr val="00FFFF"/>
                </a:highlight>
                <a:latin typeface="Cisco Sans"/>
              </a:rPr>
              <a:t>nclimbed</a:t>
            </a:r>
            <a:r>
              <a:rPr lang="en-GB" sz="2000" b="0" i="0">
                <a:solidFill>
                  <a:srgbClr val="181A1F"/>
                </a:solidFill>
                <a:effectLst/>
                <a:highlight>
                  <a:srgbClr val="00FFFF"/>
                </a:highlight>
                <a:latin typeface="Cisco Sans"/>
              </a:rPr>
              <a:t> up the waterspout.")</a:t>
            </a:r>
          </a:p>
          <a:p>
            <a:pPr algn="l"/>
            <a:r>
              <a:rPr lang="en-GB" sz="2000" b="0" i="0">
                <a:solidFill>
                  <a:srgbClr val="181A1F"/>
                </a:solidFill>
                <a:effectLst/>
                <a:highlight>
                  <a:srgbClr val="00FFFF"/>
                </a:highlight>
                <a:latin typeface="Cisco Sans"/>
              </a:rPr>
              <a:t>print()</a:t>
            </a:r>
          </a:p>
          <a:p>
            <a:pPr algn="l"/>
            <a:r>
              <a:rPr lang="en-GB" sz="2000" b="0" i="0">
                <a:solidFill>
                  <a:srgbClr val="181A1F"/>
                </a:solidFill>
                <a:effectLst/>
                <a:highlight>
                  <a:srgbClr val="00FFFF"/>
                </a:highlight>
                <a:latin typeface="Cisco Sans"/>
              </a:rPr>
              <a:t>print("Down came the rain\\</a:t>
            </a:r>
            <a:r>
              <a:rPr lang="en-GB" sz="2000" b="0" i="0" err="1">
                <a:solidFill>
                  <a:srgbClr val="181A1F"/>
                </a:solidFill>
                <a:effectLst/>
                <a:highlight>
                  <a:srgbClr val="00FFFF"/>
                </a:highlight>
                <a:latin typeface="Cisco Sans"/>
              </a:rPr>
              <a:t>nand</a:t>
            </a:r>
            <a:r>
              <a:rPr lang="en-GB" sz="2000" b="0" i="0">
                <a:solidFill>
                  <a:srgbClr val="181A1F"/>
                </a:solidFill>
                <a:effectLst/>
                <a:highlight>
                  <a:srgbClr val="00FFFF"/>
                </a:highlight>
                <a:latin typeface="Cisco Sans"/>
              </a:rPr>
              <a:t> washed the spider out.")</a:t>
            </a:r>
          </a:p>
          <a:p>
            <a:pPr algn="l"/>
            <a:endParaRPr lang="en-GB" sz="2800" b="0" i="0">
              <a:solidFill>
                <a:srgbClr val="181A1F"/>
              </a:solidFill>
              <a:effectLst/>
              <a:highlight>
                <a:srgbClr val="00FFFF"/>
              </a:highlight>
              <a:latin typeface="Cisco Sans"/>
            </a:endParaRPr>
          </a:p>
        </p:txBody>
      </p:sp>
      <p:sp>
        <p:nvSpPr>
          <p:cNvPr id="8" name="Content Placeholder 3">
            <a:extLst>
              <a:ext uri="{FF2B5EF4-FFF2-40B4-BE49-F238E27FC236}">
                <a16:creationId xmlns:a16="http://schemas.microsoft.com/office/drawing/2014/main" id="{A8E95441-23CA-3618-F137-4BEBFD3651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347118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F2E5-2438-10FE-A64F-74408B5CD662}"/>
              </a:ext>
            </a:extLst>
          </p:cNvPr>
          <p:cNvSpPr>
            <a:spLocks noGrp="1"/>
          </p:cNvSpPr>
          <p:nvPr>
            <p:ph type="ctrTitle"/>
          </p:nvPr>
        </p:nvSpPr>
        <p:spPr>
          <a:xfrm>
            <a:off x="79325" y="356699"/>
            <a:ext cx="5616608" cy="1043287"/>
          </a:xfrm>
        </p:spPr>
        <p:txBody>
          <a:bodyPr>
            <a:normAutofit/>
          </a:bodyPr>
          <a:lstStyle/>
          <a:p>
            <a:r>
              <a:rPr lang="en-GB" sz="2200" b="1" i="0">
                <a:effectLst/>
                <a:latin typeface="Cisco Sans"/>
              </a:rPr>
              <a:t>Python escape and newline characters</a:t>
            </a:r>
            <a:endParaRPr lang="en-GB" sz="2200"/>
          </a:p>
        </p:txBody>
      </p:sp>
      <p:sp>
        <p:nvSpPr>
          <p:cNvPr id="4" name="TextBox 3">
            <a:extLst>
              <a:ext uri="{FF2B5EF4-FFF2-40B4-BE49-F238E27FC236}">
                <a16:creationId xmlns:a16="http://schemas.microsoft.com/office/drawing/2014/main" id="{684BB8C5-97C9-35E5-90AE-21AF18098368}"/>
              </a:ext>
            </a:extLst>
          </p:cNvPr>
          <p:cNvSpPr txBox="1"/>
          <p:nvPr/>
        </p:nvSpPr>
        <p:spPr>
          <a:xfrm>
            <a:off x="501446" y="1407222"/>
            <a:ext cx="11041625" cy="954107"/>
          </a:xfrm>
          <a:prstGeom prst="rect">
            <a:avLst/>
          </a:prstGeom>
          <a:noFill/>
        </p:spPr>
        <p:txBody>
          <a:bodyPr wrap="square">
            <a:spAutoFit/>
          </a:bodyPr>
          <a:lstStyle/>
          <a:p>
            <a:r>
              <a:rPr lang="en-GB" sz="2800" b="0" i="0">
                <a:solidFill>
                  <a:srgbClr val="000000"/>
                </a:solidFill>
                <a:effectLst/>
                <a:latin typeface="Verdana" panose="020B0604030504040204" pitchFamily="34" charset="0"/>
              </a:rPr>
              <a:t>Other escape characters used in Python:</a:t>
            </a:r>
          </a:p>
          <a:p>
            <a:endParaRPr lang="en-GB" sz="2800"/>
          </a:p>
        </p:txBody>
      </p:sp>
      <p:graphicFrame>
        <p:nvGraphicFramePr>
          <p:cNvPr id="5" name="Table 4">
            <a:extLst>
              <a:ext uri="{FF2B5EF4-FFF2-40B4-BE49-F238E27FC236}">
                <a16:creationId xmlns:a16="http://schemas.microsoft.com/office/drawing/2014/main" id="{55BEFA4D-3F59-9D52-294A-19839EB84B2A}"/>
              </a:ext>
            </a:extLst>
          </p:cNvPr>
          <p:cNvGraphicFramePr>
            <a:graphicFrameLocks noGrp="1"/>
          </p:cNvGraphicFramePr>
          <p:nvPr>
            <p:extLst>
              <p:ext uri="{D42A27DB-BD31-4B8C-83A1-F6EECF244321}">
                <p14:modId xmlns:p14="http://schemas.microsoft.com/office/powerpoint/2010/main" val="2043064593"/>
              </p:ext>
            </p:extLst>
          </p:nvPr>
        </p:nvGraphicFramePr>
        <p:xfrm>
          <a:off x="648929" y="2027032"/>
          <a:ext cx="7900372" cy="3618328"/>
        </p:xfrm>
        <a:graphic>
          <a:graphicData uri="http://schemas.openxmlformats.org/drawingml/2006/table">
            <a:tbl>
              <a:tblPr/>
              <a:tblGrid>
                <a:gridCol w="2212801">
                  <a:extLst>
                    <a:ext uri="{9D8B030D-6E8A-4147-A177-3AD203B41FA5}">
                      <a16:colId xmlns:a16="http://schemas.microsoft.com/office/drawing/2014/main" val="2459045290"/>
                    </a:ext>
                  </a:extLst>
                </a:gridCol>
                <a:gridCol w="5687571">
                  <a:extLst>
                    <a:ext uri="{9D8B030D-6E8A-4147-A177-3AD203B41FA5}">
                      <a16:colId xmlns:a16="http://schemas.microsoft.com/office/drawing/2014/main" val="3802245126"/>
                    </a:ext>
                  </a:extLst>
                </a:gridCol>
              </a:tblGrid>
              <a:tr h="293095">
                <a:tc>
                  <a:txBody>
                    <a:bodyPr/>
                    <a:lstStyle/>
                    <a:p>
                      <a:pPr algn="l" fontAlgn="t"/>
                      <a:r>
                        <a:rPr lang="en-GB" sz="2800">
                          <a:effectLst/>
                        </a:rPr>
                        <a:t>Code</a:t>
                      </a:r>
                    </a:p>
                  </a:txBody>
                  <a:tcPr marL="90183"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2800">
                          <a:effectLst/>
                        </a:rPr>
                        <a:t>Result</a:t>
                      </a:r>
                    </a:p>
                  </a:txBody>
                  <a:tcPr marL="45092"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90537361"/>
                  </a:ext>
                </a:extLst>
              </a:tr>
              <a:tr h="496007">
                <a:tc>
                  <a:txBody>
                    <a:bodyPr/>
                    <a:lstStyle/>
                    <a:p>
                      <a:pPr algn="l" fontAlgn="t"/>
                      <a:r>
                        <a:rPr lang="en-GB" sz="2800">
                          <a:effectLst/>
                        </a:rPr>
                        <a:t>\'</a:t>
                      </a:r>
                    </a:p>
                  </a:txBody>
                  <a:tcPr marL="90183"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2800">
                          <a:effectLst/>
                        </a:rPr>
                        <a:t>Single Quote</a:t>
                      </a:r>
                    </a:p>
                  </a:txBody>
                  <a:tcPr marL="45092"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23544323"/>
                  </a:ext>
                </a:extLst>
              </a:tr>
              <a:tr h="496007">
                <a:tc>
                  <a:txBody>
                    <a:bodyPr/>
                    <a:lstStyle/>
                    <a:p>
                      <a:pPr algn="l" fontAlgn="t"/>
                      <a:r>
                        <a:rPr lang="en-GB" sz="2800">
                          <a:effectLst/>
                        </a:rPr>
                        <a:t>\\</a:t>
                      </a:r>
                    </a:p>
                  </a:txBody>
                  <a:tcPr marL="90183"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2800">
                          <a:effectLst/>
                        </a:rPr>
                        <a:t>Backslash</a:t>
                      </a:r>
                    </a:p>
                  </a:txBody>
                  <a:tcPr marL="45092"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70732785"/>
                  </a:ext>
                </a:extLst>
              </a:tr>
              <a:tr h="496007">
                <a:tc>
                  <a:txBody>
                    <a:bodyPr/>
                    <a:lstStyle/>
                    <a:p>
                      <a:pPr algn="l" fontAlgn="t"/>
                      <a:r>
                        <a:rPr lang="en-GB" sz="2800">
                          <a:effectLst/>
                        </a:rPr>
                        <a:t>\n</a:t>
                      </a:r>
                    </a:p>
                  </a:txBody>
                  <a:tcPr marL="90183"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2800">
                          <a:effectLst/>
                        </a:rPr>
                        <a:t>New Line</a:t>
                      </a:r>
                    </a:p>
                  </a:txBody>
                  <a:tcPr marL="45092"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471224290"/>
                  </a:ext>
                </a:extLst>
              </a:tr>
              <a:tr h="496007">
                <a:tc>
                  <a:txBody>
                    <a:bodyPr/>
                    <a:lstStyle/>
                    <a:p>
                      <a:pPr algn="l" fontAlgn="t"/>
                      <a:r>
                        <a:rPr lang="en-GB" sz="2800">
                          <a:effectLst/>
                        </a:rPr>
                        <a:t>\r</a:t>
                      </a:r>
                    </a:p>
                  </a:txBody>
                  <a:tcPr marL="90183"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2800">
                          <a:effectLst/>
                        </a:rPr>
                        <a:t>Carriage Return</a:t>
                      </a:r>
                    </a:p>
                  </a:txBody>
                  <a:tcPr marL="45092"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27490646"/>
                  </a:ext>
                </a:extLst>
              </a:tr>
              <a:tr h="496007">
                <a:tc>
                  <a:txBody>
                    <a:bodyPr/>
                    <a:lstStyle/>
                    <a:p>
                      <a:pPr algn="l" fontAlgn="t"/>
                      <a:r>
                        <a:rPr lang="en-GB" sz="2800">
                          <a:effectLst/>
                        </a:rPr>
                        <a:t>\t</a:t>
                      </a:r>
                    </a:p>
                  </a:txBody>
                  <a:tcPr marL="90183"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2800">
                          <a:effectLst/>
                        </a:rPr>
                        <a:t>Tab</a:t>
                      </a:r>
                    </a:p>
                  </a:txBody>
                  <a:tcPr marL="45092"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263243582"/>
                  </a:ext>
                </a:extLst>
              </a:tr>
              <a:tr h="496007">
                <a:tc>
                  <a:txBody>
                    <a:bodyPr/>
                    <a:lstStyle/>
                    <a:p>
                      <a:pPr algn="l" fontAlgn="t"/>
                      <a:r>
                        <a:rPr lang="en-GB" sz="2800">
                          <a:effectLst/>
                        </a:rPr>
                        <a:t>\b</a:t>
                      </a:r>
                    </a:p>
                  </a:txBody>
                  <a:tcPr marL="90183"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2800">
                          <a:effectLst/>
                        </a:rPr>
                        <a:t>Backspace</a:t>
                      </a:r>
                    </a:p>
                  </a:txBody>
                  <a:tcPr marL="45092" marR="45092" marT="45092" marB="4509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82589958"/>
                  </a:ext>
                </a:extLst>
              </a:tr>
            </a:tbl>
          </a:graphicData>
        </a:graphic>
      </p:graphicFrame>
      <p:sp>
        <p:nvSpPr>
          <p:cNvPr id="9" name="TextBox 8">
            <a:extLst>
              <a:ext uri="{FF2B5EF4-FFF2-40B4-BE49-F238E27FC236}">
                <a16:creationId xmlns:a16="http://schemas.microsoft.com/office/drawing/2014/main" id="{B35000E4-6B6C-7F15-C1F8-8859ECCF535A}"/>
              </a:ext>
            </a:extLst>
          </p:cNvPr>
          <p:cNvSpPr txBox="1"/>
          <p:nvPr/>
        </p:nvSpPr>
        <p:spPr>
          <a:xfrm>
            <a:off x="8790038" y="3251421"/>
            <a:ext cx="3156154" cy="584775"/>
          </a:xfrm>
          <a:prstGeom prst="rect">
            <a:avLst/>
          </a:prstGeom>
          <a:noFill/>
        </p:spPr>
        <p:txBody>
          <a:bodyPr wrap="square">
            <a:spAutoFit/>
          </a:bodyPr>
          <a:lstStyle/>
          <a:p>
            <a:r>
              <a:rPr lang="en-GB" sz="3200">
                <a:hlinkClick r:id="rId2"/>
              </a:rPr>
              <a:t>Practice Link</a:t>
            </a:r>
            <a:endParaRPr lang="en-GB" sz="3200"/>
          </a:p>
        </p:txBody>
      </p:sp>
      <p:sp>
        <p:nvSpPr>
          <p:cNvPr id="10" name="Content Placeholder 3">
            <a:extLst>
              <a:ext uri="{FF2B5EF4-FFF2-40B4-BE49-F238E27FC236}">
                <a16:creationId xmlns:a16="http://schemas.microsoft.com/office/drawing/2014/main" id="{8C556677-588C-4451-B169-415D4F5EFEB9}"/>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392408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7AA1-1B8E-4142-219B-13A5200EE579}"/>
              </a:ext>
            </a:extLst>
          </p:cNvPr>
          <p:cNvSpPr>
            <a:spLocks noGrp="1"/>
          </p:cNvSpPr>
          <p:nvPr>
            <p:ph type="ctrTitle"/>
          </p:nvPr>
        </p:nvSpPr>
        <p:spPr>
          <a:xfrm>
            <a:off x="177649" y="337348"/>
            <a:ext cx="5616608" cy="1043287"/>
          </a:xfrm>
        </p:spPr>
        <p:txBody>
          <a:bodyPr/>
          <a:lstStyle/>
          <a:p>
            <a:r>
              <a:rPr lang="en-GB" sz="2800"/>
              <a:t>Using multiple arguments</a:t>
            </a:r>
            <a:endParaRPr lang="en-GB"/>
          </a:p>
        </p:txBody>
      </p:sp>
      <p:sp>
        <p:nvSpPr>
          <p:cNvPr id="5" name="TextBox 4">
            <a:extLst>
              <a:ext uri="{FF2B5EF4-FFF2-40B4-BE49-F238E27FC236}">
                <a16:creationId xmlns:a16="http://schemas.microsoft.com/office/drawing/2014/main" id="{9BB82E63-8C26-07EF-0A53-F56EA3BB8C55}"/>
              </a:ext>
            </a:extLst>
          </p:cNvPr>
          <p:cNvSpPr txBox="1"/>
          <p:nvPr/>
        </p:nvSpPr>
        <p:spPr>
          <a:xfrm>
            <a:off x="476863" y="1380635"/>
            <a:ext cx="11238271" cy="1384995"/>
          </a:xfrm>
          <a:prstGeom prst="rect">
            <a:avLst/>
          </a:prstGeom>
          <a:noFill/>
        </p:spPr>
        <p:txBody>
          <a:bodyPr wrap="square">
            <a:spAutoFit/>
          </a:bodyPr>
          <a:lstStyle/>
          <a:p>
            <a:r>
              <a:rPr lang="en-GB" sz="2800"/>
              <a:t>So far, we have tested the </a:t>
            </a:r>
            <a:r>
              <a:rPr lang="en-GB" sz="2800">
                <a:highlight>
                  <a:srgbClr val="FFFF00"/>
                </a:highlight>
              </a:rPr>
              <a:t>print() </a:t>
            </a:r>
            <a:r>
              <a:rPr lang="en-GB" sz="2800"/>
              <a:t>function </a:t>
            </a:r>
            <a:r>
              <a:rPr lang="en-GB" sz="2800" err="1"/>
              <a:t>behavior</a:t>
            </a:r>
            <a:r>
              <a:rPr lang="en-GB" sz="2800"/>
              <a:t> with no arguments, and with one argument. It's also worth trying to feed the </a:t>
            </a:r>
            <a:r>
              <a:rPr lang="en-GB" sz="2800">
                <a:highlight>
                  <a:srgbClr val="FFFF00"/>
                </a:highlight>
              </a:rPr>
              <a:t>print() </a:t>
            </a:r>
            <a:r>
              <a:rPr lang="en-GB" sz="2800"/>
              <a:t>function with more than one argument.</a:t>
            </a:r>
          </a:p>
        </p:txBody>
      </p:sp>
      <p:sp>
        <p:nvSpPr>
          <p:cNvPr id="7" name="TextBox 6">
            <a:extLst>
              <a:ext uri="{FF2B5EF4-FFF2-40B4-BE49-F238E27FC236}">
                <a16:creationId xmlns:a16="http://schemas.microsoft.com/office/drawing/2014/main" id="{E1B33955-A1CE-0C57-B945-4AED63C9D7B9}"/>
              </a:ext>
            </a:extLst>
          </p:cNvPr>
          <p:cNvSpPr txBox="1"/>
          <p:nvPr/>
        </p:nvSpPr>
        <p:spPr>
          <a:xfrm>
            <a:off x="542635" y="2852728"/>
            <a:ext cx="10264878" cy="523220"/>
          </a:xfrm>
          <a:prstGeom prst="rect">
            <a:avLst/>
          </a:prstGeom>
          <a:noFill/>
        </p:spPr>
        <p:txBody>
          <a:bodyPr wrap="square">
            <a:spAutoFit/>
          </a:bodyPr>
          <a:lstStyle/>
          <a:p>
            <a:r>
              <a:rPr lang="en-GB" sz="2800">
                <a:highlight>
                  <a:srgbClr val="00FFFF"/>
                </a:highlight>
              </a:rPr>
              <a:t>print("The itsy bitsy spider" , "climbed up" , "the waterspout.")</a:t>
            </a:r>
          </a:p>
        </p:txBody>
      </p:sp>
      <p:sp>
        <p:nvSpPr>
          <p:cNvPr id="9" name="TextBox 8">
            <a:extLst>
              <a:ext uri="{FF2B5EF4-FFF2-40B4-BE49-F238E27FC236}">
                <a16:creationId xmlns:a16="http://schemas.microsoft.com/office/drawing/2014/main" id="{FB0AFF64-9C37-B6E1-5642-CA7727F9D725}"/>
              </a:ext>
            </a:extLst>
          </p:cNvPr>
          <p:cNvSpPr txBox="1"/>
          <p:nvPr/>
        </p:nvSpPr>
        <p:spPr>
          <a:xfrm>
            <a:off x="542635" y="3635845"/>
            <a:ext cx="11066207" cy="2677656"/>
          </a:xfrm>
          <a:prstGeom prst="rect">
            <a:avLst/>
          </a:prstGeom>
          <a:noFill/>
        </p:spPr>
        <p:txBody>
          <a:bodyPr wrap="square">
            <a:spAutoFit/>
          </a:bodyPr>
          <a:lstStyle/>
          <a:p>
            <a:r>
              <a:rPr lang="en-GB" sz="2800"/>
              <a:t>There is one </a:t>
            </a:r>
            <a:r>
              <a:rPr lang="en-GB" sz="2800">
                <a:highlight>
                  <a:srgbClr val="FFFF00"/>
                </a:highlight>
              </a:rPr>
              <a:t>print() </a:t>
            </a:r>
            <a:r>
              <a:rPr lang="en-GB" sz="2800"/>
              <a:t>function invocation, but it contains </a:t>
            </a:r>
            <a:r>
              <a:rPr lang="en-GB" sz="2800">
                <a:highlight>
                  <a:srgbClr val="00FF00"/>
                </a:highlight>
              </a:rPr>
              <a:t>three arguments</a:t>
            </a:r>
            <a:r>
              <a:rPr lang="en-GB" sz="2800"/>
              <a:t>. All of them are strings.</a:t>
            </a:r>
          </a:p>
          <a:p>
            <a:endParaRPr lang="en-GB" sz="2800"/>
          </a:p>
          <a:p>
            <a:r>
              <a:rPr lang="en-GB" sz="2800"/>
              <a:t>The arguments are separated by commas. We've surrounded them with spaces to make them more visible, but it's not necessary, and we won't be doing it anymore.</a:t>
            </a:r>
          </a:p>
        </p:txBody>
      </p:sp>
      <p:sp>
        <p:nvSpPr>
          <p:cNvPr id="10" name="Content Placeholder 3">
            <a:extLst>
              <a:ext uri="{FF2B5EF4-FFF2-40B4-BE49-F238E27FC236}">
                <a16:creationId xmlns:a16="http://schemas.microsoft.com/office/drawing/2014/main" id="{A102E399-A852-3D8E-82D4-CFB264AE090F}"/>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3551414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710BC-9029-51ED-5ACB-009F477213B7}"/>
              </a:ext>
            </a:extLst>
          </p:cNvPr>
          <p:cNvSpPr>
            <a:spLocks noGrp="1"/>
          </p:cNvSpPr>
          <p:nvPr>
            <p:ph type="ctrTitle"/>
          </p:nvPr>
        </p:nvSpPr>
        <p:spPr>
          <a:xfrm>
            <a:off x="167817" y="337348"/>
            <a:ext cx="5616608" cy="1043287"/>
          </a:xfrm>
        </p:spPr>
        <p:txBody>
          <a:bodyPr/>
          <a:lstStyle/>
          <a:p>
            <a:r>
              <a:rPr lang="en-GB" sz="2800"/>
              <a:t>Using multiple arguments</a:t>
            </a:r>
            <a:endParaRPr lang="en-GB"/>
          </a:p>
        </p:txBody>
      </p:sp>
      <p:sp>
        <p:nvSpPr>
          <p:cNvPr id="4" name="TextBox 3">
            <a:extLst>
              <a:ext uri="{FF2B5EF4-FFF2-40B4-BE49-F238E27FC236}">
                <a16:creationId xmlns:a16="http://schemas.microsoft.com/office/drawing/2014/main" id="{8B64C340-E86D-4E29-1301-B1509956792C}"/>
              </a:ext>
            </a:extLst>
          </p:cNvPr>
          <p:cNvSpPr txBox="1"/>
          <p:nvPr/>
        </p:nvSpPr>
        <p:spPr>
          <a:xfrm>
            <a:off x="742335" y="3516777"/>
            <a:ext cx="10884309" cy="523220"/>
          </a:xfrm>
          <a:prstGeom prst="rect">
            <a:avLst/>
          </a:prstGeom>
          <a:noFill/>
        </p:spPr>
        <p:txBody>
          <a:bodyPr wrap="square">
            <a:spAutoFit/>
          </a:bodyPr>
          <a:lstStyle>
            <a:defPPr>
              <a:defRPr lang="en-US"/>
            </a:defPPr>
            <a:lvl1pPr>
              <a:defRPr sz="2800">
                <a:highlight>
                  <a:srgbClr val="00FFFF"/>
                </a:highlight>
              </a:defRPr>
            </a:lvl1pPr>
          </a:lstStyle>
          <a:p>
            <a:r>
              <a:rPr lang="en-GB"/>
              <a:t>print("The itsy bitsy spider" + "climbed up" + "the waterspout.")</a:t>
            </a:r>
          </a:p>
        </p:txBody>
      </p:sp>
      <p:sp>
        <p:nvSpPr>
          <p:cNvPr id="5" name="TextBox 4">
            <a:extLst>
              <a:ext uri="{FF2B5EF4-FFF2-40B4-BE49-F238E27FC236}">
                <a16:creationId xmlns:a16="http://schemas.microsoft.com/office/drawing/2014/main" id="{33DF1068-3DC4-6646-240B-BF737E954A78}"/>
              </a:ext>
            </a:extLst>
          </p:cNvPr>
          <p:cNvSpPr txBox="1"/>
          <p:nvPr/>
        </p:nvSpPr>
        <p:spPr>
          <a:xfrm>
            <a:off x="653845" y="1859670"/>
            <a:ext cx="10264878" cy="523220"/>
          </a:xfrm>
          <a:prstGeom prst="rect">
            <a:avLst/>
          </a:prstGeom>
          <a:noFill/>
        </p:spPr>
        <p:txBody>
          <a:bodyPr wrap="square">
            <a:spAutoFit/>
          </a:bodyPr>
          <a:lstStyle/>
          <a:p>
            <a:r>
              <a:rPr lang="en-GB" sz="2800">
                <a:highlight>
                  <a:srgbClr val="00FFFF"/>
                </a:highlight>
              </a:rPr>
              <a:t>print("The itsy bitsy spider" , "climbed up" , "the waterspout.")</a:t>
            </a:r>
          </a:p>
        </p:txBody>
      </p:sp>
      <p:sp>
        <p:nvSpPr>
          <p:cNvPr id="6" name="Arrow: Down 5">
            <a:extLst>
              <a:ext uri="{FF2B5EF4-FFF2-40B4-BE49-F238E27FC236}">
                <a16:creationId xmlns:a16="http://schemas.microsoft.com/office/drawing/2014/main" id="{D79F4B9F-BDBA-98CA-17F5-679214788A24}"/>
              </a:ext>
            </a:extLst>
          </p:cNvPr>
          <p:cNvSpPr/>
          <p:nvPr/>
        </p:nvSpPr>
        <p:spPr>
          <a:xfrm>
            <a:off x="4758813" y="2546555"/>
            <a:ext cx="717755" cy="882445"/>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092C951-E4CB-26A4-33E7-D1834F962F51}"/>
              </a:ext>
            </a:extLst>
          </p:cNvPr>
          <p:cNvSpPr/>
          <p:nvPr/>
        </p:nvSpPr>
        <p:spPr>
          <a:xfrm>
            <a:off x="3492384" y="4329213"/>
            <a:ext cx="3482941" cy="923330"/>
          </a:xfrm>
          <a:prstGeom prst="rect">
            <a:avLst/>
          </a:prstGeom>
          <a:noFill/>
        </p:spPr>
        <p:txBody>
          <a:bodyPr wrap="none" lIns="91440" tIns="45720" rIns="91440" bIns="45720">
            <a:spAutoFit/>
          </a:bodyPr>
          <a:lstStyle/>
          <a:p>
            <a:pPr algn="ctr"/>
            <a:r>
              <a:rPr lang="en-GB" sz="5400" b="1">
                <a:ln w="22225">
                  <a:solidFill>
                    <a:schemeClr val="accent2"/>
                  </a:solidFill>
                  <a:prstDash val="solid"/>
                </a:ln>
                <a:solidFill>
                  <a:schemeClr val="accent2">
                    <a:lumMod val="40000"/>
                    <a:lumOff val="60000"/>
                  </a:schemeClr>
                </a:solidFill>
              </a:rPr>
              <a:t>Difference?</a:t>
            </a:r>
          </a:p>
        </p:txBody>
      </p:sp>
      <p:sp>
        <p:nvSpPr>
          <p:cNvPr id="9" name="Content Placeholder 3">
            <a:extLst>
              <a:ext uri="{FF2B5EF4-FFF2-40B4-BE49-F238E27FC236}">
                <a16:creationId xmlns:a16="http://schemas.microsoft.com/office/drawing/2014/main" id="{79386A8A-3A03-1A33-681F-D9AA1EA263F7}"/>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4370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barn(inVertical)">
                                      <p:cBhvr>
                                        <p:cTn id="2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2635-065E-20A8-D4D7-2FA3FBBD8EBC}"/>
              </a:ext>
            </a:extLst>
          </p:cNvPr>
          <p:cNvSpPr>
            <a:spLocks noGrp="1"/>
          </p:cNvSpPr>
          <p:nvPr>
            <p:ph type="ctrTitle"/>
          </p:nvPr>
        </p:nvSpPr>
        <p:spPr/>
        <p:txBody>
          <a:bodyPr>
            <a:normAutofit/>
          </a:bodyPr>
          <a:lstStyle/>
          <a:p>
            <a:r>
              <a:rPr lang="en-GB"/>
              <a:t>Positional arguments</a:t>
            </a:r>
          </a:p>
        </p:txBody>
      </p:sp>
      <p:sp>
        <p:nvSpPr>
          <p:cNvPr id="5" name="TextBox 4">
            <a:extLst>
              <a:ext uri="{FF2B5EF4-FFF2-40B4-BE49-F238E27FC236}">
                <a16:creationId xmlns:a16="http://schemas.microsoft.com/office/drawing/2014/main" id="{FFD8AFA3-33A6-3BE8-C06D-279E15F4BECC}"/>
              </a:ext>
            </a:extLst>
          </p:cNvPr>
          <p:cNvSpPr txBox="1"/>
          <p:nvPr/>
        </p:nvSpPr>
        <p:spPr>
          <a:xfrm>
            <a:off x="353960" y="1341307"/>
            <a:ext cx="11238271" cy="2246769"/>
          </a:xfrm>
          <a:prstGeom prst="rect">
            <a:avLst/>
          </a:prstGeom>
          <a:noFill/>
        </p:spPr>
        <p:txBody>
          <a:bodyPr wrap="square">
            <a:spAutoFit/>
          </a:bodyPr>
          <a:lstStyle/>
          <a:p>
            <a:r>
              <a:rPr lang="en-GB" sz="2800"/>
              <a:t>Now that you know a bit about print() function customs, we're going to show you how to change them.</a:t>
            </a:r>
          </a:p>
          <a:p>
            <a:endParaRPr lang="en-GB" sz="2800"/>
          </a:p>
          <a:p>
            <a:r>
              <a:rPr lang="en-GB" sz="2800">
                <a:highlight>
                  <a:srgbClr val="00FF00"/>
                </a:highlight>
              </a:rPr>
              <a:t>print("My name is", "Python.")</a:t>
            </a:r>
          </a:p>
          <a:p>
            <a:r>
              <a:rPr lang="en-GB" sz="2800">
                <a:highlight>
                  <a:srgbClr val="00FF00"/>
                </a:highlight>
              </a:rPr>
              <a:t>print("Monty Python.")</a:t>
            </a:r>
          </a:p>
        </p:txBody>
      </p:sp>
      <p:sp>
        <p:nvSpPr>
          <p:cNvPr id="7" name="TextBox 6">
            <a:extLst>
              <a:ext uri="{FF2B5EF4-FFF2-40B4-BE49-F238E27FC236}">
                <a16:creationId xmlns:a16="http://schemas.microsoft.com/office/drawing/2014/main" id="{18BBE400-1BC0-6D76-F47D-FE66C02BD73E}"/>
              </a:ext>
            </a:extLst>
          </p:cNvPr>
          <p:cNvSpPr txBox="1"/>
          <p:nvPr/>
        </p:nvSpPr>
        <p:spPr>
          <a:xfrm>
            <a:off x="353960" y="3829834"/>
            <a:ext cx="11749550" cy="2246769"/>
          </a:xfrm>
          <a:prstGeom prst="rect">
            <a:avLst/>
          </a:prstGeom>
          <a:noFill/>
        </p:spPr>
        <p:txBody>
          <a:bodyPr wrap="square">
            <a:spAutoFit/>
          </a:bodyPr>
          <a:lstStyle/>
          <a:p>
            <a:endParaRPr lang="en-GB" sz="2800">
              <a:highlight>
                <a:srgbClr val="00FF00"/>
              </a:highlight>
            </a:endParaRPr>
          </a:p>
          <a:p>
            <a:r>
              <a:rPr lang="en-GB" sz="2800"/>
              <a:t>The way in which we are passing the arguments into the print() function is the most common in Python and is called </a:t>
            </a:r>
            <a:r>
              <a:rPr lang="en-GB" sz="2800">
                <a:highlight>
                  <a:srgbClr val="FFFF00"/>
                </a:highlight>
              </a:rPr>
              <a:t>the positional way</a:t>
            </a:r>
            <a:r>
              <a:rPr lang="en-GB" sz="2800"/>
              <a:t>. This name comes from the fact that the meaning of the argument is dictated by its position (e.g., the second argument will be outputted after the first, not the other way round).</a:t>
            </a:r>
          </a:p>
        </p:txBody>
      </p:sp>
      <p:sp>
        <p:nvSpPr>
          <p:cNvPr id="8" name="Content Placeholder 3">
            <a:extLst>
              <a:ext uri="{FF2B5EF4-FFF2-40B4-BE49-F238E27FC236}">
                <a16:creationId xmlns:a16="http://schemas.microsoft.com/office/drawing/2014/main" id="{D0D05EED-1218-1522-4556-5EA68E67D82B}"/>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35191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F421-D51F-8CAC-A592-3832F1A80A7A}"/>
              </a:ext>
            </a:extLst>
          </p:cNvPr>
          <p:cNvSpPr>
            <a:spLocks noGrp="1"/>
          </p:cNvSpPr>
          <p:nvPr>
            <p:ph type="ctrTitle"/>
          </p:nvPr>
        </p:nvSpPr>
        <p:spPr/>
        <p:txBody>
          <a:bodyPr/>
          <a:lstStyle/>
          <a:p>
            <a:r>
              <a:rPr lang="en-GB" b="1" i="0">
                <a:effectLst/>
                <a:latin typeface="Cisco Sans"/>
              </a:rPr>
              <a:t>Keyword arguments</a:t>
            </a:r>
            <a:endParaRPr lang="en-GB"/>
          </a:p>
        </p:txBody>
      </p:sp>
      <p:sp>
        <p:nvSpPr>
          <p:cNvPr id="4" name="TextBox 3">
            <a:extLst>
              <a:ext uri="{FF2B5EF4-FFF2-40B4-BE49-F238E27FC236}">
                <a16:creationId xmlns:a16="http://schemas.microsoft.com/office/drawing/2014/main" id="{55D6625B-D98B-0AB3-28AB-CEFB8DD56E2D}"/>
              </a:ext>
            </a:extLst>
          </p:cNvPr>
          <p:cNvSpPr txBox="1"/>
          <p:nvPr/>
        </p:nvSpPr>
        <p:spPr>
          <a:xfrm>
            <a:off x="329380" y="1520212"/>
            <a:ext cx="11533239" cy="4401205"/>
          </a:xfrm>
          <a:prstGeom prst="rect">
            <a:avLst/>
          </a:prstGeom>
          <a:noFill/>
        </p:spPr>
        <p:txBody>
          <a:bodyPr wrap="square">
            <a:spAutoFit/>
          </a:bodyPr>
          <a:lstStyle/>
          <a:p>
            <a:pPr algn="l"/>
            <a:r>
              <a:rPr lang="en-GB" sz="2800" b="0" i="0">
                <a:solidFill>
                  <a:srgbClr val="181A1F"/>
                </a:solidFill>
                <a:effectLst/>
                <a:latin typeface="Cisco Sans"/>
              </a:rPr>
              <a:t>Python offers another mechanism for the passing of arguments, which can be helpful when you want to convince the print() function to change its </a:t>
            </a:r>
            <a:r>
              <a:rPr lang="en-GB" sz="2800" b="0" i="0" err="1">
                <a:solidFill>
                  <a:srgbClr val="181A1F"/>
                </a:solidFill>
                <a:effectLst/>
                <a:latin typeface="Cisco Sans"/>
              </a:rPr>
              <a:t>behavior</a:t>
            </a:r>
            <a:r>
              <a:rPr lang="en-GB" sz="2800" b="0" i="0">
                <a:solidFill>
                  <a:srgbClr val="181A1F"/>
                </a:solidFill>
                <a:effectLst/>
                <a:latin typeface="Cisco Sans"/>
              </a:rPr>
              <a:t> a bit.</a:t>
            </a:r>
          </a:p>
          <a:p>
            <a:pPr algn="l"/>
            <a:r>
              <a:rPr lang="en-GB" sz="2800" b="0" i="0">
                <a:solidFill>
                  <a:srgbClr val="181A1F"/>
                </a:solidFill>
                <a:effectLst/>
                <a:latin typeface="Cisco Sans"/>
              </a:rPr>
              <a:t>We aren't going to explain it in depth right now. We plan to do this when we talk about functions. For now, we simply want to show you how it works. Feel free to use it in your own programs.</a:t>
            </a:r>
          </a:p>
          <a:p>
            <a:pPr algn="l"/>
            <a:endParaRPr lang="en-GB" sz="2800">
              <a:solidFill>
                <a:srgbClr val="181A1F"/>
              </a:solidFill>
              <a:latin typeface="Cisco Sans"/>
            </a:endParaRPr>
          </a:p>
          <a:p>
            <a:pPr algn="l"/>
            <a:r>
              <a:rPr lang="en-GB" sz="2800" b="0" i="0">
                <a:solidFill>
                  <a:srgbClr val="181A1F"/>
                </a:solidFill>
                <a:effectLst/>
                <a:latin typeface="Cisco Sans"/>
              </a:rPr>
              <a:t>The mechanism is called </a:t>
            </a:r>
            <a:r>
              <a:rPr lang="en-GB" sz="2800" b="1" i="0">
                <a:solidFill>
                  <a:srgbClr val="181A1F"/>
                </a:solidFill>
                <a:effectLst/>
                <a:highlight>
                  <a:srgbClr val="FFFF00"/>
                </a:highlight>
                <a:latin typeface="Cisco Sans"/>
              </a:rPr>
              <a:t>keyword arguments</a:t>
            </a:r>
            <a:r>
              <a:rPr lang="en-GB" sz="2800" b="0" i="0">
                <a:solidFill>
                  <a:srgbClr val="181A1F"/>
                </a:solidFill>
                <a:effectLst/>
                <a:latin typeface="Cisco Sans"/>
              </a:rPr>
              <a:t>. The name stems from the fact that the meaning of these arguments is taken not from its location (position) but from the special word (keyword) used to identify them.</a:t>
            </a:r>
          </a:p>
        </p:txBody>
      </p:sp>
      <p:sp>
        <p:nvSpPr>
          <p:cNvPr id="5" name="Content Placeholder 3">
            <a:extLst>
              <a:ext uri="{FF2B5EF4-FFF2-40B4-BE49-F238E27FC236}">
                <a16:creationId xmlns:a16="http://schemas.microsoft.com/office/drawing/2014/main" id="{D8962E5F-2464-496C-3751-F212DAD96A7A}"/>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70647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0" y="2243825"/>
            <a:ext cx="6096000"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a:latin typeface="Open Sans Semibold" panose="020B0706030804020204" pitchFamily="34" charset="0"/>
                <a:ea typeface="Open Sans Semibold" panose="020B0706030804020204" pitchFamily="34" charset="0"/>
                <a:cs typeface="Open Sans Semibold" panose="020B0706030804020204" pitchFamily="34" charset="0"/>
              </a:rPr>
              <a:t>Camera Expectations</a:t>
            </a:r>
            <a:endParaRPr lang="en-US" sz="360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 name="Picture 1" descr="Text&#10;&#10;Description automatically generated">
            <a:extLst>
              <a:ext uri="{FF2B5EF4-FFF2-40B4-BE49-F238E27FC236}">
                <a16:creationId xmlns:a16="http://schemas.microsoft.com/office/drawing/2014/main" id="{CD7351FE-90AC-2DEF-6E62-5D20842A8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07" y="6025314"/>
            <a:ext cx="2092699" cy="780840"/>
          </a:xfrm>
          <a:prstGeom prst="rect">
            <a:avLst/>
          </a:prstGeom>
        </p:spPr>
      </p:pic>
    </p:spTree>
    <p:extLst>
      <p:ext uri="{BB962C8B-B14F-4D97-AF65-F5344CB8AC3E}">
        <p14:creationId xmlns:p14="http://schemas.microsoft.com/office/powerpoint/2010/main" val="3968287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6FDF-ED9E-C73F-A249-2DDB3A7CE11F}"/>
              </a:ext>
            </a:extLst>
          </p:cNvPr>
          <p:cNvSpPr>
            <a:spLocks noGrp="1"/>
          </p:cNvSpPr>
          <p:nvPr>
            <p:ph type="ctrTitle"/>
          </p:nvPr>
        </p:nvSpPr>
        <p:spPr/>
        <p:txBody>
          <a:bodyPr/>
          <a:lstStyle/>
          <a:p>
            <a:r>
              <a:rPr lang="en-GB" b="1" i="0">
                <a:effectLst/>
                <a:latin typeface="Cisco Sans"/>
              </a:rPr>
              <a:t>Keyword arguments</a:t>
            </a:r>
            <a:endParaRPr lang="en-GB"/>
          </a:p>
        </p:txBody>
      </p:sp>
      <p:sp>
        <p:nvSpPr>
          <p:cNvPr id="4" name="TextBox 3">
            <a:extLst>
              <a:ext uri="{FF2B5EF4-FFF2-40B4-BE49-F238E27FC236}">
                <a16:creationId xmlns:a16="http://schemas.microsoft.com/office/drawing/2014/main" id="{2E6B4B2A-7B44-EAA0-B51D-6E8891B80C5D}"/>
              </a:ext>
            </a:extLst>
          </p:cNvPr>
          <p:cNvSpPr txBox="1"/>
          <p:nvPr/>
        </p:nvSpPr>
        <p:spPr>
          <a:xfrm>
            <a:off x="481780" y="1612094"/>
            <a:ext cx="11238271" cy="2677656"/>
          </a:xfrm>
          <a:prstGeom prst="rect">
            <a:avLst/>
          </a:prstGeom>
          <a:noFill/>
        </p:spPr>
        <p:txBody>
          <a:bodyPr wrap="square">
            <a:spAutoFit/>
          </a:bodyPr>
          <a:lstStyle/>
          <a:p>
            <a:pPr algn="l"/>
            <a:r>
              <a:rPr lang="en-GB" sz="2800" b="0" i="0">
                <a:solidFill>
                  <a:srgbClr val="181A1F"/>
                </a:solidFill>
                <a:effectLst/>
                <a:latin typeface="Cisco Sans"/>
              </a:rPr>
              <a:t>The print() function has two keyword arguments that you can use for your purposes. The first is called end.</a:t>
            </a:r>
          </a:p>
          <a:p>
            <a:br>
              <a:rPr lang="en-GB" sz="2800">
                <a:highlight>
                  <a:srgbClr val="FFFF00"/>
                </a:highlight>
              </a:rPr>
            </a:br>
            <a:r>
              <a:rPr lang="en-GB" sz="2800">
                <a:highlight>
                  <a:srgbClr val="FFFF00"/>
                </a:highlight>
              </a:rPr>
              <a:t>print("My name is", "Python.", end=" ")</a:t>
            </a:r>
          </a:p>
          <a:p>
            <a:r>
              <a:rPr lang="en-GB" sz="2800">
                <a:highlight>
                  <a:srgbClr val="FFFF00"/>
                </a:highlight>
              </a:rPr>
              <a:t>print("Monty Python.")</a:t>
            </a:r>
          </a:p>
          <a:p>
            <a:endParaRPr lang="en-GB" sz="2800"/>
          </a:p>
        </p:txBody>
      </p:sp>
      <p:sp>
        <p:nvSpPr>
          <p:cNvPr id="3" name="Content Placeholder 3">
            <a:extLst>
              <a:ext uri="{FF2B5EF4-FFF2-40B4-BE49-F238E27FC236}">
                <a16:creationId xmlns:a16="http://schemas.microsoft.com/office/drawing/2014/main" id="{50A81594-44FE-7F69-9F3E-8D64EFB7D7FB}"/>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1205012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EA3C3-68C0-1B9E-7F7B-1273F13B30CD}"/>
              </a:ext>
            </a:extLst>
          </p:cNvPr>
          <p:cNvSpPr>
            <a:spLocks noGrp="1"/>
          </p:cNvSpPr>
          <p:nvPr>
            <p:ph type="ctrTitle"/>
          </p:nvPr>
        </p:nvSpPr>
        <p:spPr/>
        <p:txBody>
          <a:bodyPr/>
          <a:lstStyle/>
          <a:p>
            <a:r>
              <a:rPr lang="en-GB" b="1" i="0">
                <a:effectLst/>
                <a:latin typeface="Cisco Sans"/>
              </a:rPr>
              <a:t>Keyword arguments</a:t>
            </a:r>
            <a:endParaRPr lang="en-GB"/>
          </a:p>
        </p:txBody>
      </p:sp>
      <p:sp>
        <p:nvSpPr>
          <p:cNvPr id="4" name="TextBox 3">
            <a:extLst>
              <a:ext uri="{FF2B5EF4-FFF2-40B4-BE49-F238E27FC236}">
                <a16:creationId xmlns:a16="http://schemas.microsoft.com/office/drawing/2014/main" id="{066EF52A-F796-DCFF-29BD-A835E7E4C7B8}"/>
              </a:ext>
            </a:extLst>
          </p:cNvPr>
          <p:cNvSpPr txBox="1"/>
          <p:nvPr/>
        </p:nvSpPr>
        <p:spPr>
          <a:xfrm>
            <a:off x="442451" y="1519365"/>
            <a:ext cx="11326761" cy="3970318"/>
          </a:xfrm>
          <a:prstGeom prst="rect">
            <a:avLst/>
          </a:prstGeom>
          <a:noFill/>
        </p:spPr>
        <p:txBody>
          <a:bodyPr wrap="square">
            <a:spAutoFit/>
          </a:bodyPr>
          <a:lstStyle/>
          <a:p>
            <a:r>
              <a:rPr lang="en-GB" sz="2800"/>
              <a:t>In order to use it, it is necessary to know some rules:</a:t>
            </a:r>
          </a:p>
          <a:p>
            <a:endParaRPr lang="en-GB" sz="2800"/>
          </a:p>
          <a:p>
            <a:r>
              <a:rPr lang="en-GB" sz="2800"/>
              <a:t>a keyword argument consists of three elements: a keyword identifying the argument (end here); an equal sign (=); and a value assigned to that argument;</a:t>
            </a:r>
          </a:p>
          <a:p>
            <a:r>
              <a:rPr lang="en-GB" sz="2800"/>
              <a:t>any keyword arguments must be put after the last positional argument (this is very important)</a:t>
            </a:r>
          </a:p>
          <a:p>
            <a:r>
              <a:rPr lang="en-GB" sz="2800"/>
              <a:t>In our example, we have made use of the end keyword argument, and set it to a string containing one space.</a:t>
            </a:r>
          </a:p>
        </p:txBody>
      </p:sp>
      <p:sp>
        <p:nvSpPr>
          <p:cNvPr id="3" name="Content Placeholder 3">
            <a:extLst>
              <a:ext uri="{FF2B5EF4-FFF2-40B4-BE49-F238E27FC236}">
                <a16:creationId xmlns:a16="http://schemas.microsoft.com/office/drawing/2014/main" id="{9DB6B0F1-E86E-9F31-0295-9881823A9530}"/>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453474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4B1A-C1AF-F5A7-312E-A4D2F5D0C92F}"/>
              </a:ext>
            </a:extLst>
          </p:cNvPr>
          <p:cNvSpPr>
            <a:spLocks noGrp="1"/>
          </p:cNvSpPr>
          <p:nvPr>
            <p:ph type="ctrTitle"/>
          </p:nvPr>
        </p:nvSpPr>
        <p:spPr/>
        <p:txBody>
          <a:bodyPr/>
          <a:lstStyle/>
          <a:p>
            <a:r>
              <a:rPr lang="en-GB" b="1" i="0">
                <a:effectLst/>
                <a:latin typeface="Cisco Sans"/>
              </a:rPr>
              <a:t>Keyword arguments</a:t>
            </a:r>
            <a:endParaRPr lang="en-GB"/>
          </a:p>
        </p:txBody>
      </p:sp>
      <p:sp>
        <p:nvSpPr>
          <p:cNvPr id="4" name="TextBox 3">
            <a:extLst>
              <a:ext uri="{FF2B5EF4-FFF2-40B4-BE49-F238E27FC236}">
                <a16:creationId xmlns:a16="http://schemas.microsoft.com/office/drawing/2014/main" id="{40799F93-DD40-E2CC-AAFE-31858B9DF179}"/>
              </a:ext>
            </a:extLst>
          </p:cNvPr>
          <p:cNvSpPr txBox="1"/>
          <p:nvPr/>
        </p:nvSpPr>
        <p:spPr>
          <a:xfrm>
            <a:off x="324463" y="1532588"/>
            <a:ext cx="11582401" cy="4401205"/>
          </a:xfrm>
          <a:prstGeom prst="rect">
            <a:avLst/>
          </a:prstGeom>
          <a:noFill/>
        </p:spPr>
        <p:txBody>
          <a:bodyPr wrap="square">
            <a:spAutoFit/>
          </a:bodyPr>
          <a:lstStyle/>
          <a:p>
            <a:pPr algn="l"/>
            <a:r>
              <a:rPr lang="en-GB" sz="2800" b="0" i="0">
                <a:solidFill>
                  <a:srgbClr val="181A1F"/>
                </a:solidFill>
                <a:effectLst/>
                <a:latin typeface="Cisco Sans"/>
              </a:rPr>
              <a:t>The default </a:t>
            </a:r>
            <a:r>
              <a:rPr lang="en-GB" sz="2800" b="0" i="0" err="1">
                <a:solidFill>
                  <a:srgbClr val="181A1F"/>
                </a:solidFill>
                <a:effectLst/>
                <a:latin typeface="Cisco Sans"/>
              </a:rPr>
              <a:t>behavior</a:t>
            </a:r>
            <a:r>
              <a:rPr lang="en-GB" sz="2800" b="0" i="0">
                <a:solidFill>
                  <a:srgbClr val="181A1F"/>
                </a:solidFill>
                <a:effectLst/>
                <a:latin typeface="Cisco Sans"/>
              </a:rPr>
              <a:t> reflects the situation where the end keyword argument is </a:t>
            </a:r>
            <a:r>
              <a:rPr lang="en-GB" sz="2800" b="1" i="0">
                <a:solidFill>
                  <a:srgbClr val="181A1F"/>
                </a:solidFill>
                <a:effectLst/>
                <a:latin typeface="Cisco Sans"/>
              </a:rPr>
              <a:t>implicitly</a:t>
            </a:r>
            <a:r>
              <a:rPr lang="en-GB" sz="2800" b="0" i="0">
                <a:solidFill>
                  <a:srgbClr val="181A1F"/>
                </a:solidFill>
                <a:effectLst/>
                <a:latin typeface="Cisco Sans"/>
              </a:rPr>
              <a:t> used in the following way: end="\n".</a:t>
            </a:r>
          </a:p>
          <a:p>
            <a:pPr algn="l"/>
            <a:br>
              <a:rPr lang="en-GB" sz="2800" b="0" i="0">
                <a:solidFill>
                  <a:srgbClr val="181A1F"/>
                </a:solidFill>
                <a:effectLst/>
                <a:latin typeface="Cisco Sans"/>
              </a:rPr>
            </a:br>
            <a:r>
              <a:rPr lang="en-GB" sz="2800" b="0" i="0">
                <a:solidFill>
                  <a:srgbClr val="181A1F"/>
                </a:solidFill>
                <a:effectLst/>
                <a:latin typeface="Cisco Sans"/>
              </a:rPr>
              <a:t>If you look carefully, you'll see that we've used the end argument, but the string assigned to it is empty (it contains no characters at all).</a:t>
            </a:r>
          </a:p>
          <a:p>
            <a:pPr algn="l"/>
            <a:r>
              <a:rPr lang="en-GB" sz="2800" b="0" i="0">
                <a:solidFill>
                  <a:srgbClr val="181A1F"/>
                </a:solidFill>
                <a:effectLst/>
                <a:latin typeface="Cisco Sans"/>
              </a:rPr>
              <a:t>What will happen now?</a:t>
            </a:r>
          </a:p>
          <a:p>
            <a:pPr algn="l"/>
            <a:endParaRPr lang="en-GB" sz="2800" b="0" i="0">
              <a:solidFill>
                <a:srgbClr val="181A1F"/>
              </a:solidFill>
              <a:effectLst/>
              <a:latin typeface="Cisco Sans"/>
            </a:endParaRPr>
          </a:p>
          <a:p>
            <a:r>
              <a:rPr lang="en-GB" sz="2800">
                <a:highlight>
                  <a:srgbClr val="FFFF00"/>
                </a:highlight>
              </a:rPr>
              <a:t>print("My name is ", end="")</a:t>
            </a:r>
          </a:p>
          <a:p>
            <a:r>
              <a:rPr lang="en-GB" sz="2800">
                <a:highlight>
                  <a:srgbClr val="FFFF00"/>
                </a:highlight>
              </a:rPr>
              <a:t>print("Monty Python.")</a:t>
            </a:r>
          </a:p>
          <a:p>
            <a:endParaRPr lang="en-GB" sz="2800"/>
          </a:p>
        </p:txBody>
      </p:sp>
      <p:sp>
        <p:nvSpPr>
          <p:cNvPr id="3" name="Content Placeholder 3">
            <a:extLst>
              <a:ext uri="{FF2B5EF4-FFF2-40B4-BE49-F238E27FC236}">
                <a16:creationId xmlns:a16="http://schemas.microsoft.com/office/drawing/2014/main" id="{D115E70E-4ED0-26F4-7130-A90C2978C16B}"/>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4055335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95FA-40FF-B3B3-5631-D995A1C79ED1}"/>
              </a:ext>
            </a:extLst>
          </p:cNvPr>
          <p:cNvSpPr>
            <a:spLocks noGrp="1"/>
          </p:cNvSpPr>
          <p:nvPr>
            <p:ph type="ctrTitle"/>
          </p:nvPr>
        </p:nvSpPr>
        <p:spPr/>
        <p:txBody>
          <a:bodyPr/>
          <a:lstStyle/>
          <a:p>
            <a:r>
              <a:rPr lang="en-GB" b="1" i="0">
                <a:effectLst/>
                <a:latin typeface="Cisco Sans"/>
              </a:rPr>
              <a:t>Keyword arguments</a:t>
            </a:r>
            <a:endParaRPr lang="en-GB"/>
          </a:p>
        </p:txBody>
      </p:sp>
      <p:sp>
        <p:nvSpPr>
          <p:cNvPr id="4" name="TextBox 3">
            <a:extLst>
              <a:ext uri="{FF2B5EF4-FFF2-40B4-BE49-F238E27FC236}">
                <a16:creationId xmlns:a16="http://schemas.microsoft.com/office/drawing/2014/main" id="{C67D3420-CF1F-47DD-9CF8-550D3D50F640}"/>
              </a:ext>
            </a:extLst>
          </p:cNvPr>
          <p:cNvSpPr txBox="1"/>
          <p:nvPr/>
        </p:nvSpPr>
        <p:spPr>
          <a:xfrm>
            <a:off x="491613" y="1719400"/>
            <a:ext cx="11297264" cy="3970318"/>
          </a:xfrm>
          <a:prstGeom prst="rect">
            <a:avLst/>
          </a:prstGeom>
          <a:noFill/>
        </p:spPr>
        <p:txBody>
          <a:bodyPr wrap="square">
            <a:spAutoFit/>
          </a:bodyPr>
          <a:lstStyle/>
          <a:p>
            <a:pPr algn="l"/>
            <a:r>
              <a:rPr lang="en-GB" sz="2800" b="0" i="0">
                <a:solidFill>
                  <a:srgbClr val="181A1F"/>
                </a:solidFill>
                <a:effectLst/>
                <a:latin typeface="Cisco Sans"/>
              </a:rPr>
              <a:t>We said previously that the print() function separates its outputted arguments with spaces. This </a:t>
            </a:r>
            <a:r>
              <a:rPr lang="en-GB" sz="2800" b="0" i="0" err="1">
                <a:solidFill>
                  <a:srgbClr val="181A1F"/>
                </a:solidFill>
                <a:effectLst/>
                <a:latin typeface="Cisco Sans"/>
              </a:rPr>
              <a:t>behavior</a:t>
            </a:r>
            <a:r>
              <a:rPr lang="en-GB" sz="2800" b="0" i="0">
                <a:solidFill>
                  <a:srgbClr val="181A1F"/>
                </a:solidFill>
                <a:effectLst/>
                <a:latin typeface="Cisco Sans"/>
              </a:rPr>
              <a:t> can be changed, too.</a:t>
            </a:r>
          </a:p>
          <a:p>
            <a:pPr algn="l"/>
            <a:r>
              <a:rPr lang="en-GB" sz="2800" b="0" i="0">
                <a:solidFill>
                  <a:srgbClr val="181A1F"/>
                </a:solidFill>
                <a:effectLst/>
                <a:latin typeface="Cisco Sans"/>
              </a:rPr>
              <a:t>The </a:t>
            </a:r>
            <a:r>
              <a:rPr lang="en-GB" sz="2800" b="1" i="0">
                <a:solidFill>
                  <a:srgbClr val="181A1F"/>
                </a:solidFill>
                <a:effectLst/>
                <a:latin typeface="Cisco Sans"/>
              </a:rPr>
              <a:t>keyword argument</a:t>
            </a:r>
            <a:r>
              <a:rPr lang="en-GB" sz="2800" b="0" i="0">
                <a:solidFill>
                  <a:srgbClr val="181A1F"/>
                </a:solidFill>
                <a:effectLst/>
                <a:latin typeface="Cisco Sans"/>
              </a:rPr>
              <a:t> that can do this is named </a:t>
            </a:r>
            <a:r>
              <a:rPr lang="en-GB" sz="2800" b="0" i="0" err="1">
                <a:solidFill>
                  <a:srgbClr val="181A1F"/>
                </a:solidFill>
                <a:effectLst/>
                <a:latin typeface="Cisco Sans"/>
              </a:rPr>
              <a:t>sep</a:t>
            </a:r>
            <a:r>
              <a:rPr lang="en-GB" sz="2800" b="0" i="0">
                <a:solidFill>
                  <a:srgbClr val="181A1F"/>
                </a:solidFill>
                <a:effectLst/>
                <a:latin typeface="Cisco Sans"/>
              </a:rPr>
              <a:t> (as in </a:t>
            </a:r>
            <a:r>
              <a:rPr lang="en-GB" sz="2800" b="0" i="1">
                <a:solidFill>
                  <a:srgbClr val="181A1F"/>
                </a:solidFill>
                <a:effectLst/>
                <a:latin typeface="Cisco Sans"/>
              </a:rPr>
              <a:t>separator</a:t>
            </a:r>
            <a:r>
              <a:rPr lang="en-GB" sz="2800" b="0" i="0">
                <a:solidFill>
                  <a:srgbClr val="181A1F"/>
                </a:solidFill>
                <a:effectLst/>
                <a:latin typeface="Cisco Sans"/>
              </a:rPr>
              <a:t>).</a:t>
            </a:r>
          </a:p>
          <a:p>
            <a:pPr algn="l"/>
            <a:endParaRPr lang="en-GB" sz="2800">
              <a:solidFill>
                <a:srgbClr val="181A1F"/>
              </a:solidFill>
              <a:latin typeface="Cisco Sans"/>
            </a:endParaRPr>
          </a:p>
          <a:p>
            <a:pPr algn="l"/>
            <a:r>
              <a:rPr lang="en-GB" sz="2800" b="0" i="0">
                <a:solidFill>
                  <a:srgbClr val="181A1F"/>
                </a:solidFill>
                <a:effectLst/>
                <a:highlight>
                  <a:srgbClr val="FFFF00"/>
                </a:highlight>
                <a:latin typeface="Cisco Sans"/>
              </a:rPr>
              <a:t>print("My", "name", "is", "Monty", "Python.", </a:t>
            </a:r>
            <a:r>
              <a:rPr lang="en-GB" sz="2800" b="0" i="0" err="1">
                <a:solidFill>
                  <a:srgbClr val="181A1F"/>
                </a:solidFill>
                <a:effectLst/>
                <a:highlight>
                  <a:srgbClr val="FFFF00"/>
                </a:highlight>
                <a:latin typeface="Cisco Sans"/>
              </a:rPr>
              <a:t>sep</a:t>
            </a:r>
            <a:r>
              <a:rPr lang="en-GB" sz="2800" b="0" i="0">
                <a:solidFill>
                  <a:srgbClr val="181A1F"/>
                </a:solidFill>
                <a:effectLst/>
                <a:highlight>
                  <a:srgbClr val="FFFF00"/>
                </a:highlight>
                <a:latin typeface="Cisco Sans"/>
              </a:rPr>
              <a:t>="-")</a:t>
            </a:r>
          </a:p>
          <a:p>
            <a:pPr algn="l"/>
            <a:endParaRPr lang="en-GB" sz="2800">
              <a:solidFill>
                <a:srgbClr val="181A1F"/>
              </a:solidFill>
              <a:highlight>
                <a:srgbClr val="FFFF00"/>
              </a:highlight>
              <a:latin typeface="Cisco Sans"/>
            </a:endParaRPr>
          </a:p>
          <a:p>
            <a:pPr algn="l"/>
            <a:r>
              <a:rPr lang="en-GB" sz="2800" b="0" i="0">
                <a:solidFill>
                  <a:srgbClr val="181A1F"/>
                </a:solidFill>
                <a:effectLst/>
                <a:latin typeface="Cisco Sans"/>
              </a:rPr>
              <a:t>Note: the </a:t>
            </a:r>
            <a:r>
              <a:rPr lang="en-GB" sz="2800" b="0" i="0" err="1">
                <a:solidFill>
                  <a:srgbClr val="181A1F"/>
                </a:solidFill>
                <a:effectLst/>
                <a:latin typeface="Cisco Sans"/>
              </a:rPr>
              <a:t>sep</a:t>
            </a:r>
            <a:r>
              <a:rPr lang="en-GB" sz="2800" b="0" i="0">
                <a:solidFill>
                  <a:srgbClr val="181A1F"/>
                </a:solidFill>
                <a:effectLst/>
                <a:latin typeface="Cisco Sans"/>
              </a:rPr>
              <a:t> argument's value may be an empty string, too. Try it for yourself.</a:t>
            </a:r>
            <a:endParaRPr lang="en-GB" sz="2800" b="0" i="0">
              <a:solidFill>
                <a:srgbClr val="181A1F"/>
              </a:solidFill>
              <a:effectLst/>
              <a:highlight>
                <a:srgbClr val="FFFF00"/>
              </a:highlight>
              <a:latin typeface="Cisco Sans"/>
            </a:endParaRPr>
          </a:p>
          <a:p>
            <a:pPr algn="l"/>
            <a:endParaRPr lang="en-GB" sz="2800" b="0" i="0">
              <a:solidFill>
                <a:srgbClr val="181A1F"/>
              </a:solidFill>
              <a:effectLst/>
              <a:latin typeface="Cisco Sans"/>
            </a:endParaRPr>
          </a:p>
        </p:txBody>
      </p:sp>
      <p:sp>
        <p:nvSpPr>
          <p:cNvPr id="3" name="Content Placeholder 3">
            <a:extLst>
              <a:ext uri="{FF2B5EF4-FFF2-40B4-BE49-F238E27FC236}">
                <a16:creationId xmlns:a16="http://schemas.microsoft.com/office/drawing/2014/main" id="{8079BC47-C23C-5A4F-DB0A-6C3380C9D97C}"/>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756750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1D25E-4AD8-C362-27BC-9DBAEEFA4D26}"/>
              </a:ext>
            </a:extLst>
          </p:cNvPr>
          <p:cNvSpPr>
            <a:spLocks noGrp="1"/>
          </p:cNvSpPr>
          <p:nvPr>
            <p:ph type="ctrTitle"/>
          </p:nvPr>
        </p:nvSpPr>
        <p:spPr/>
        <p:txBody>
          <a:bodyPr/>
          <a:lstStyle/>
          <a:p>
            <a:r>
              <a:rPr lang="en-GB" b="1" i="0">
                <a:effectLst/>
                <a:latin typeface="Cisco Sans"/>
              </a:rPr>
              <a:t>Keyword arguments</a:t>
            </a:r>
            <a:endParaRPr lang="en-GB"/>
          </a:p>
        </p:txBody>
      </p:sp>
      <p:sp>
        <p:nvSpPr>
          <p:cNvPr id="4" name="TextBox 3">
            <a:extLst>
              <a:ext uri="{FF2B5EF4-FFF2-40B4-BE49-F238E27FC236}">
                <a16:creationId xmlns:a16="http://schemas.microsoft.com/office/drawing/2014/main" id="{BE837CBD-F862-C424-D28B-BDB10D37304F}"/>
              </a:ext>
            </a:extLst>
          </p:cNvPr>
          <p:cNvSpPr txBox="1"/>
          <p:nvPr/>
        </p:nvSpPr>
        <p:spPr>
          <a:xfrm>
            <a:off x="688259" y="1898925"/>
            <a:ext cx="10412360" cy="954107"/>
          </a:xfrm>
          <a:prstGeom prst="rect">
            <a:avLst/>
          </a:prstGeom>
          <a:noFill/>
        </p:spPr>
        <p:txBody>
          <a:bodyPr wrap="square">
            <a:spAutoFit/>
          </a:bodyPr>
          <a:lstStyle/>
          <a:p>
            <a:r>
              <a:rPr lang="en-GB" sz="2800">
                <a:highlight>
                  <a:srgbClr val="FFFF00"/>
                </a:highlight>
              </a:rPr>
              <a:t>print("My", "name", "is", </a:t>
            </a:r>
            <a:r>
              <a:rPr lang="en-GB" sz="2800" err="1">
                <a:highlight>
                  <a:srgbClr val="FFFF00"/>
                </a:highlight>
              </a:rPr>
              <a:t>sep</a:t>
            </a:r>
            <a:r>
              <a:rPr lang="en-GB" sz="2800">
                <a:highlight>
                  <a:srgbClr val="FFFF00"/>
                </a:highlight>
              </a:rPr>
              <a:t>="_", end="*")</a:t>
            </a:r>
          </a:p>
          <a:p>
            <a:r>
              <a:rPr lang="en-GB" sz="2800">
                <a:highlight>
                  <a:srgbClr val="FFFF00"/>
                </a:highlight>
              </a:rPr>
              <a:t>print("Monty", "Python.", </a:t>
            </a:r>
            <a:r>
              <a:rPr lang="en-GB" sz="2800" err="1">
                <a:highlight>
                  <a:srgbClr val="FFFF00"/>
                </a:highlight>
              </a:rPr>
              <a:t>sep</a:t>
            </a:r>
            <a:r>
              <a:rPr lang="en-GB" sz="2800">
                <a:highlight>
                  <a:srgbClr val="FFFF00"/>
                </a:highlight>
              </a:rPr>
              <a:t>="*", end="*\n")</a:t>
            </a:r>
          </a:p>
        </p:txBody>
      </p:sp>
      <p:sp>
        <p:nvSpPr>
          <p:cNvPr id="3" name="Content Placeholder 3">
            <a:extLst>
              <a:ext uri="{FF2B5EF4-FFF2-40B4-BE49-F238E27FC236}">
                <a16:creationId xmlns:a16="http://schemas.microsoft.com/office/drawing/2014/main" id="{361C4FF1-463B-D543-2A88-88FED6A091C9}"/>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999166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B1FF-47A4-9D5C-6E10-DC881DECCEFB}"/>
              </a:ext>
            </a:extLst>
          </p:cNvPr>
          <p:cNvSpPr>
            <a:spLocks noGrp="1"/>
          </p:cNvSpPr>
          <p:nvPr>
            <p:ph type="ctrTitle"/>
          </p:nvPr>
        </p:nvSpPr>
        <p:spPr/>
        <p:txBody>
          <a:bodyPr/>
          <a:lstStyle/>
          <a:p>
            <a:r>
              <a:rPr lang="en-GB"/>
              <a:t>Exercise</a:t>
            </a:r>
          </a:p>
        </p:txBody>
      </p:sp>
      <p:sp>
        <p:nvSpPr>
          <p:cNvPr id="4" name="TextBox 3">
            <a:extLst>
              <a:ext uri="{FF2B5EF4-FFF2-40B4-BE49-F238E27FC236}">
                <a16:creationId xmlns:a16="http://schemas.microsoft.com/office/drawing/2014/main" id="{2B000007-C16A-6570-BA4A-D624A493AE4A}"/>
              </a:ext>
            </a:extLst>
          </p:cNvPr>
          <p:cNvSpPr txBox="1"/>
          <p:nvPr/>
        </p:nvSpPr>
        <p:spPr>
          <a:xfrm>
            <a:off x="364461" y="1643286"/>
            <a:ext cx="11493242" cy="4401205"/>
          </a:xfrm>
          <a:prstGeom prst="rect">
            <a:avLst/>
          </a:prstGeom>
          <a:noFill/>
        </p:spPr>
        <p:txBody>
          <a:bodyPr wrap="square">
            <a:spAutoFit/>
          </a:bodyPr>
          <a:lstStyle/>
          <a:p>
            <a:r>
              <a:rPr lang="en-GB" sz="2800">
                <a:highlight>
                  <a:srgbClr val="00FFFF"/>
                </a:highlight>
              </a:rPr>
              <a:t>print("</a:t>
            </a:r>
            <a:r>
              <a:rPr lang="en-GB" sz="2800" err="1">
                <a:highlight>
                  <a:srgbClr val="00FFFF"/>
                </a:highlight>
              </a:rPr>
              <a:t>Programming","Essentials","in</a:t>
            </a:r>
            <a:r>
              <a:rPr lang="en-GB" sz="2800">
                <a:highlight>
                  <a:srgbClr val="00FFFF"/>
                </a:highlight>
              </a:rPr>
              <a:t>")</a:t>
            </a:r>
          </a:p>
          <a:p>
            <a:r>
              <a:rPr lang="en-GB" sz="2800">
                <a:highlight>
                  <a:srgbClr val="00FFFF"/>
                </a:highlight>
              </a:rPr>
              <a:t>print("Python")</a:t>
            </a:r>
          </a:p>
          <a:p>
            <a:endParaRPr lang="en-GB" sz="2800"/>
          </a:p>
          <a:p>
            <a:r>
              <a:rPr lang="en-GB" sz="2800"/>
              <a:t>Modify above code to get following output.</a:t>
            </a:r>
          </a:p>
          <a:p>
            <a:endParaRPr lang="en-GB" sz="2800"/>
          </a:p>
          <a:p>
            <a:pPr algn="l"/>
            <a:r>
              <a:rPr lang="en-GB" sz="2800" b="0" i="0">
                <a:solidFill>
                  <a:srgbClr val="181A1F"/>
                </a:solidFill>
                <a:effectLst/>
                <a:highlight>
                  <a:srgbClr val="FFFF00"/>
                </a:highlight>
                <a:latin typeface="Consolas" panose="020B0609020204030204" pitchFamily="49" charset="0"/>
              </a:rPr>
              <a:t>Programming***Essentials***in...</a:t>
            </a:r>
          </a:p>
          <a:p>
            <a:pPr algn="l"/>
            <a:endParaRPr lang="en-GB" sz="2800" b="0" i="0">
              <a:solidFill>
                <a:srgbClr val="181A1F"/>
              </a:solidFill>
              <a:effectLst/>
              <a:highlight>
                <a:srgbClr val="FFFF00"/>
              </a:highlight>
              <a:latin typeface="Consolas" panose="020B0609020204030204" pitchFamily="49" charset="0"/>
            </a:endParaRPr>
          </a:p>
          <a:p>
            <a:pPr algn="l"/>
            <a:r>
              <a:rPr lang="en-GB" sz="2800" b="0" i="0">
                <a:solidFill>
                  <a:srgbClr val="181A1F"/>
                </a:solidFill>
                <a:effectLst/>
                <a:highlight>
                  <a:srgbClr val="FFFF00"/>
                </a:highlight>
                <a:latin typeface="Consolas" panose="020B0609020204030204" pitchFamily="49" charset="0"/>
              </a:rPr>
              <a:t>Python</a:t>
            </a:r>
          </a:p>
          <a:p>
            <a:br>
              <a:rPr lang="en-GB" sz="2800"/>
            </a:br>
            <a:endParaRPr lang="en-GB" sz="2800"/>
          </a:p>
        </p:txBody>
      </p:sp>
      <p:sp>
        <p:nvSpPr>
          <p:cNvPr id="3" name="Content Placeholder 3">
            <a:extLst>
              <a:ext uri="{FF2B5EF4-FFF2-40B4-BE49-F238E27FC236}">
                <a16:creationId xmlns:a16="http://schemas.microsoft.com/office/drawing/2014/main" id="{C8B77623-DF76-4BC6-2A86-BC2E04AC15B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70166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CFCE-0016-B16A-3FE3-FBEF21528FCE}"/>
              </a:ext>
            </a:extLst>
          </p:cNvPr>
          <p:cNvSpPr>
            <a:spLocks noGrp="1"/>
          </p:cNvSpPr>
          <p:nvPr>
            <p:ph type="ctrTitle"/>
          </p:nvPr>
        </p:nvSpPr>
        <p:spPr>
          <a:xfrm>
            <a:off x="108824" y="337348"/>
            <a:ext cx="5072775" cy="1043287"/>
          </a:xfrm>
        </p:spPr>
        <p:txBody>
          <a:bodyPr>
            <a:normAutofit/>
          </a:bodyPr>
          <a:lstStyle/>
          <a:p>
            <a:r>
              <a:rPr lang="en-GB" sz="2400" b="1" i="0">
                <a:effectLst/>
                <a:latin typeface="Segoe UI" panose="020B0502040204020203" pitchFamily="34" charset="0"/>
              </a:rPr>
              <a:t>Python Arithmetic Operators</a:t>
            </a:r>
            <a:endParaRPr lang="en-GB" sz="2400" b="1"/>
          </a:p>
        </p:txBody>
      </p:sp>
      <p:sp>
        <p:nvSpPr>
          <p:cNvPr id="4" name="TextBox 3">
            <a:extLst>
              <a:ext uri="{FF2B5EF4-FFF2-40B4-BE49-F238E27FC236}">
                <a16:creationId xmlns:a16="http://schemas.microsoft.com/office/drawing/2014/main" id="{854C9EA4-D0E8-A0FA-ED36-93713DDA4100}"/>
              </a:ext>
            </a:extLst>
          </p:cNvPr>
          <p:cNvSpPr txBox="1"/>
          <p:nvPr/>
        </p:nvSpPr>
        <p:spPr>
          <a:xfrm>
            <a:off x="339213" y="1258134"/>
            <a:ext cx="4977852" cy="2677656"/>
          </a:xfrm>
          <a:prstGeom prst="rect">
            <a:avLst/>
          </a:prstGeom>
          <a:noFill/>
        </p:spPr>
        <p:txBody>
          <a:bodyPr wrap="square">
            <a:spAutoFit/>
          </a:bodyPr>
          <a:lstStyle/>
          <a:p>
            <a:pPr algn="l"/>
            <a:r>
              <a:rPr lang="en-GB" sz="2800" b="0" i="0">
                <a:solidFill>
                  <a:srgbClr val="000000"/>
                </a:solidFill>
                <a:effectLst/>
                <a:latin typeface="Verdana" panose="020B0604030504040204" pitchFamily="34" charset="0"/>
              </a:rPr>
              <a:t>Arithmetic operators are used with numeric values to perform common mathematical operations:</a:t>
            </a:r>
          </a:p>
          <a:p>
            <a:br>
              <a:rPr lang="en-GB" sz="2800"/>
            </a:br>
            <a:endParaRPr lang="en-GB" sz="2800"/>
          </a:p>
        </p:txBody>
      </p:sp>
      <p:graphicFrame>
        <p:nvGraphicFramePr>
          <p:cNvPr id="6" name="Table 5">
            <a:extLst>
              <a:ext uri="{FF2B5EF4-FFF2-40B4-BE49-F238E27FC236}">
                <a16:creationId xmlns:a16="http://schemas.microsoft.com/office/drawing/2014/main" id="{409CF917-3A3C-8C73-A188-70B12D47A116}"/>
              </a:ext>
            </a:extLst>
          </p:cNvPr>
          <p:cNvGraphicFramePr>
            <a:graphicFrameLocks noGrp="1"/>
          </p:cNvGraphicFramePr>
          <p:nvPr>
            <p:extLst>
              <p:ext uri="{D42A27DB-BD31-4B8C-83A1-F6EECF244321}">
                <p14:modId xmlns:p14="http://schemas.microsoft.com/office/powerpoint/2010/main" val="4016830431"/>
              </p:ext>
            </p:extLst>
          </p:nvPr>
        </p:nvGraphicFramePr>
        <p:xfrm>
          <a:off x="5632519" y="1258134"/>
          <a:ext cx="6294010" cy="4719876"/>
        </p:xfrm>
        <a:graphic>
          <a:graphicData uri="http://schemas.openxmlformats.org/drawingml/2006/table">
            <a:tbl>
              <a:tblPr/>
              <a:tblGrid>
                <a:gridCol w="1561849">
                  <a:extLst>
                    <a:ext uri="{9D8B030D-6E8A-4147-A177-3AD203B41FA5}">
                      <a16:colId xmlns:a16="http://schemas.microsoft.com/office/drawing/2014/main" val="3115921909"/>
                    </a:ext>
                  </a:extLst>
                </a:gridCol>
                <a:gridCol w="2185170">
                  <a:extLst>
                    <a:ext uri="{9D8B030D-6E8A-4147-A177-3AD203B41FA5}">
                      <a16:colId xmlns:a16="http://schemas.microsoft.com/office/drawing/2014/main" val="875723659"/>
                    </a:ext>
                  </a:extLst>
                </a:gridCol>
                <a:gridCol w="1870215">
                  <a:extLst>
                    <a:ext uri="{9D8B030D-6E8A-4147-A177-3AD203B41FA5}">
                      <a16:colId xmlns:a16="http://schemas.microsoft.com/office/drawing/2014/main" val="896981146"/>
                    </a:ext>
                  </a:extLst>
                </a:gridCol>
                <a:gridCol w="676776">
                  <a:extLst>
                    <a:ext uri="{9D8B030D-6E8A-4147-A177-3AD203B41FA5}">
                      <a16:colId xmlns:a16="http://schemas.microsoft.com/office/drawing/2014/main" val="1912902371"/>
                    </a:ext>
                  </a:extLst>
                </a:gridCol>
              </a:tblGrid>
              <a:tr h="367416">
                <a:tc>
                  <a:txBody>
                    <a:bodyPr/>
                    <a:lstStyle/>
                    <a:p>
                      <a:pPr algn="l" fontAlgn="t"/>
                      <a:r>
                        <a:rPr lang="en-GB" sz="1500">
                          <a:effectLst/>
                        </a:rPr>
                        <a:t>Operator</a:t>
                      </a:r>
                    </a:p>
                  </a:txBody>
                  <a:tcPr marL="104224" marR="52112" marT="52112" marB="52112">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a:effectLst/>
                        </a:rPr>
                        <a:t>Name</a:t>
                      </a:r>
                    </a:p>
                  </a:txBody>
                  <a:tcPr marL="52112" marR="52112" marT="52112" marB="52112">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a:effectLst/>
                        </a:rPr>
                        <a:t>Example</a:t>
                      </a:r>
                    </a:p>
                  </a:txBody>
                  <a:tcPr marL="52112" marR="52112" marT="52112" marB="52112">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a:effectLst/>
                        </a:rPr>
                        <a:t>Try it</a:t>
                      </a:r>
                    </a:p>
                  </a:txBody>
                  <a:tcPr marL="52112" marR="52112" marT="52112" marB="52112">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12334964"/>
                  </a:ext>
                </a:extLst>
              </a:tr>
              <a:tr h="621780">
                <a:tc>
                  <a:txBody>
                    <a:bodyPr/>
                    <a:lstStyle/>
                    <a:p>
                      <a:pPr algn="l" fontAlgn="t"/>
                      <a:r>
                        <a:rPr lang="en-GB" sz="1500">
                          <a:effectLst/>
                        </a:rPr>
                        <a:t>+</a:t>
                      </a:r>
                    </a:p>
                  </a:txBody>
                  <a:tcPr marL="104224"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a:effectLst/>
                        </a:rPr>
                        <a:t>Addition</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a:effectLst/>
                        </a:rPr>
                        <a:t>x + y</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u="none" strike="noStrike">
                          <a:solidFill>
                            <a:srgbClr val="FFFFFF"/>
                          </a:solidFill>
                          <a:effectLst/>
                          <a:latin typeface="Source Sans Pro" panose="020B0503030403020204" pitchFamily="34" charset="0"/>
                          <a:hlinkClick r:id="rId3"/>
                        </a:rPr>
                        <a:t>Try it »</a:t>
                      </a:r>
                      <a:endParaRPr lang="en-GB" sz="1500">
                        <a:effectLst/>
                      </a:endParaRP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3585039142"/>
                  </a:ext>
                </a:extLst>
              </a:tr>
              <a:tr h="621780">
                <a:tc>
                  <a:txBody>
                    <a:bodyPr/>
                    <a:lstStyle/>
                    <a:p>
                      <a:pPr algn="l" fontAlgn="t"/>
                      <a:r>
                        <a:rPr lang="en-GB" sz="1500">
                          <a:effectLst/>
                        </a:rPr>
                        <a:t>-</a:t>
                      </a:r>
                    </a:p>
                  </a:txBody>
                  <a:tcPr marL="104224"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a:effectLst/>
                        </a:rPr>
                        <a:t>Subtraction</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a:effectLst/>
                        </a:rPr>
                        <a:t>x - y</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u="none" strike="noStrike">
                          <a:solidFill>
                            <a:srgbClr val="FFFFFF"/>
                          </a:solidFill>
                          <a:effectLst/>
                          <a:latin typeface="Source Sans Pro" panose="020B0503030403020204" pitchFamily="34" charset="0"/>
                          <a:hlinkClick r:id="rId4"/>
                        </a:rPr>
                        <a:t>Try it »</a:t>
                      </a:r>
                      <a:endParaRPr lang="en-GB" sz="1500">
                        <a:effectLst/>
                      </a:endParaRP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18011717"/>
                  </a:ext>
                </a:extLst>
              </a:tr>
              <a:tr h="621780">
                <a:tc>
                  <a:txBody>
                    <a:bodyPr/>
                    <a:lstStyle/>
                    <a:p>
                      <a:pPr algn="l" fontAlgn="t"/>
                      <a:r>
                        <a:rPr lang="en-GB" sz="1500">
                          <a:effectLst/>
                        </a:rPr>
                        <a:t>*</a:t>
                      </a:r>
                    </a:p>
                  </a:txBody>
                  <a:tcPr marL="104224"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a:effectLst/>
                        </a:rPr>
                        <a:t>Multiplication</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a:effectLst/>
                        </a:rPr>
                        <a:t>x * y</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u="none" strike="noStrike">
                          <a:solidFill>
                            <a:srgbClr val="FFFFFF"/>
                          </a:solidFill>
                          <a:effectLst/>
                          <a:latin typeface="Source Sans Pro" panose="020B0503030403020204" pitchFamily="34" charset="0"/>
                          <a:hlinkClick r:id="rId5"/>
                        </a:rPr>
                        <a:t>Try it »</a:t>
                      </a:r>
                      <a:endParaRPr lang="en-GB" sz="1500">
                        <a:effectLst/>
                      </a:endParaRP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4160721520"/>
                  </a:ext>
                </a:extLst>
              </a:tr>
              <a:tr h="621780">
                <a:tc>
                  <a:txBody>
                    <a:bodyPr/>
                    <a:lstStyle/>
                    <a:p>
                      <a:pPr algn="l" fontAlgn="t"/>
                      <a:r>
                        <a:rPr lang="en-GB" sz="1500">
                          <a:effectLst/>
                        </a:rPr>
                        <a:t>/</a:t>
                      </a:r>
                    </a:p>
                  </a:txBody>
                  <a:tcPr marL="104224"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a:effectLst/>
                        </a:rPr>
                        <a:t>Division</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a:effectLst/>
                        </a:rPr>
                        <a:t>x / y</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u="none" strike="noStrike">
                          <a:solidFill>
                            <a:srgbClr val="FFFFFF"/>
                          </a:solidFill>
                          <a:effectLst/>
                          <a:latin typeface="Source Sans Pro" panose="020B0503030403020204" pitchFamily="34" charset="0"/>
                          <a:hlinkClick r:id="rId6"/>
                        </a:rPr>
                        <a:t>Try it »</a:t>
                      </a:r>
                      <a:endParaRPr lang="en-GB" sz="1500">
                        <a:effectLst/>
                      </a:endParaRP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89954497"/>
                  </a:ext>
                </a:extLst>
              </a:tr>
              <a:tr h="621780">
                <a:tc>
                  <a:txBody>
                    <a:bodyPr/>
                    <a:lstStyle/>
                    <a:p>
                      <a:pPr algn="l" fontAlgn="t"/>
                      <a:r>
                        <a:rPr lang="en-GB" sz="1500">
                          <a:effectLst/>
                        </a:rPr>
                        <a:t>%</a:t>
                      </a:r>
                    </a:p>
                  </a:txBody>
                  <a:tcPr marL="104224"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a:effectLst/>
                        </a:rPr>
                        <a:t>Modulus</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a:effectLst/>
                        </a:rPr>
                        <a:t>x % y</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u="none" strike="noStrike">
                          <a:solidFill>
                            <a:srgbClr val="FFFFFF"/>
                          </a:solidFill>
                          <a:effectLst/>
                          <a:latin typeface="Source Sans Pro" panose="020B0503030403020204" pitchFamily="34" charset="0"/>
                          <a:hlinkClick r:id="rId7"/>
                        </a:rPr>
                        <a:t>Try it »</a:t>
                      </a:r>
                      <a:endParaRPr lang="en-GB" sz="1500">
                        <a:effectLst/>
                      </a:endParaRP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465835834"/>
                  </a:ext>
                </a:extLst>
              </a:tr>
              <a:tr h="621780">
                <a:tc>
                  <a:txBody>
                    <a:bodyPr/>
                    <a:lstStyle/>
                    <a:p>
                      <a:pPr algn="l" fontAlgn="t"/>
                      <a:r>
                        <a:rPr lang="en-GB" sz="1500">
                          <a:effectLst/>
                        </a:rPr>
                        <a:t>**</a:t>
                      </a:r>
                    </a:p>
                  </a:txBody>
                  <a:tcPr marL="104224"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a:effectLst/>
                        </a:rPr>
                        <a:t>Exponentiation</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a:effectLst/>
                        </a:rPr>
                        <a:t>x ** y</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500" u="none" strike="noStrike">
                          <a:solidFill>
                            <a:srgbClr val="FFFFFF"/>
                          </a:solidFill>
                          <a:effectLst/>
                          <a:latin typeface="Source Sans Pro" panose="020B0503030403020204" pitchFamily="34" charset="0"/>
                          <a:hlinkClick r:id="rId8"/>
                        </a:rPr>
                        <a:t>Try it »</a:t>
                      </a:r>
                      <a:endParaRPr lang="en-GB" sz="1500">
                        <a:effectLst/>
                      </a:endParaRP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21717039"/>
                  </a:ext>
                </a:extLst>
              </a:tr>
              <a:tr h="621780">
                <a:tc>
                  <a:txBody>
                    <a:bodyPr/>
                    <a:lstStyle/>
                    <a:p>
                      <a:pPr algn="l" fontAlgn="t"/>
                      <a:r>
                        <a:rPr lang="en-GB" sz="1500">
                          <a:effectLst/>
                        </a:rPr>
                        <a:t>//</a:t>
                      </a:r>
                    </a:p>
                  </a:txBody>
                  <a:tcPr marL="104224"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a:effectLst/>
                        </a:rPr>
                        <a:t>Floor division</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a:effectLst/>
                        </a:rPr>
                        <a:t>x // y</a:t>
                      </a: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500" u="none" strike="noStrike">
                          <a:solidFill>
                            <a:srgbClr val="FFFFFF"/>
                          </a:solidFill>
                          <a:effectLst/>
                          <a:latin typeface="Source Sans Pro" panose="020B0503030403020204" pitchFamily="34" charset="0"/>
                          <a:hlinkClick r:id="rId9"/>
                        </a:rPr>
                        <a:t>Try it »</a:t>
                      </a:r>
                      <a:endParaRPr lang="en-GB" sz="1500">
                        <a:effectLst/>
                      </a:endParaRPr>
                    </a:p>
                  </a:txBody>
                  <a:tcPr marL="52112" marR="52112" marT="52112" marB="52112">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1827879107"/>
                  </a:ext>
                </a:extLst>
              </a:tr>
            </a:tbl>
          </a:graphicData>
        </a:graphic>
      </p:graphicFrame>
      <p:sp>
        <p:nvSpPr>
          <p:cNvPr id="3" name="Content Placeholder 3">
            <a:extLst>
              <a:ext uri="{FF2B5EF4-FFF2-40B4-BE49-F238E27FC236}">
                <a16:creationId xmlns:a16="http://schemas.microsoft.com/office/drawing/2014/main" id="{6501A8CE-A871-170B-2698-30524B1AB5AA}"/>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3984669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679BC-DAF9-D165-4F71-178D94D6714E}"/>
              </a:ext>
            </a:extLst>
          </p:cNvPr>
          <p:cNvSpPr>
            <a:spLocks noGrp="1"/>
          </p:cNvSpPr>
          <p:nvPr>
            <p:ph type="ctrTitle"/>
          </p:nvPr>
        </p:nvSpPr>
        <p:spPr/>
        <p:txBody>
          <a:bodyPr/>
          <a:lstStyle/>
          <a:p>
            <a:r>
              <a:rPr lang="en-GB"/>
              <a:t>Exercises</a:t>
            </a:r>
          </a:p>
        </p:txBody>
      </p:sp>
      <p:sp>
        <p:nvSpPr>
          <p:cNvPr id="4" name="TextBox 3">
            <a:extLst>
              <a:ext uri="{FF2B5EF4-FFF2-40B4-BE49-F238E27FC236}">
                <a16:creationId xmlns:a16="http://schemas.microsoft.com/office/drawing/2014/main" id="{5D882E02-B0D2-C74E-4257-E8CB9A165853}"/>
              </a:ext>
            </a:extLst>
          </p:cNvPr>
          <p:cNvSpPr txBox="1"/>
          <p:nvPr/>
        </p:nvSpPr>
        <p:spPr>
          <a:xfrm>
            <a:off x="501445" y="1380635"/>
            <a:ext cx="6096000" cy="4832092"/>
          </a:xfrm>
          <a:prstGeom prst="rect">
            <a:avLst/>
          </a:prstGeom>
          <a:noFill/>
        </p:spPr>
        <p:txBody>
          <a:bodyPr wrap="square">
            <a:spAutoFit/>
          </a:bodyPr>
          <a:lstStyle/>
          <a:p>
            <a:r>
              <a:rPr lang="en-GB" sz="2800">
                <a:highlight>
                  <a:srgbClr val="FFFF00"/>
                </a:highlight>
              </a:rPr>
              <a:t>print(30+5)</a:t>
            </a:r>
          </a:p>
          <a:p>
            <a:endParaRPr lang="en-GB" sz="2800">
              <a:highlight>
                <a:srgbClr val="FFFF00"/>
              </a:highlight>
            </a:endParaRPr>
          </a:p>
          <a:p>
            <a:r>
              <a:rPr lang="en-GB" sz="2800">
                <a:highlight>
                  <a:srgbClr val="FFFF00"/>
                </a:highlight>
              </a:rPr>
              <a:t>print(30/5)</a:t>
            </a:r>
          </a:p>
          <a:p>
            <a:endParaRPr lang="en-GB" sz="2800">
              <a:highlight>
                <a:srgbClr val="FFFF00"/>
              </a:highlight>
            </a:endParaRPr>
          </a:p>
          <a:p>
            <a:r>
              <a:rPr lang="en-GB" sz="2800">
                <a:highlight>
                  <a:srgbClr val="FFFF00"/>
                </a:highlight>
              </a:rPr>
              <a:t>print(30*/5)</a:t>
            </a:r>
          </a:p>
          <a:p>
            <a:endParaRPr lang="en-GB" sz="2800">
              <a:highlight>
                <a:srgbClr val="FFFF00"/>
              </a:highlight>
            </a:endParaRPr>
          </a:p>
          <a:p>
            <a:r>
              <a:rPr lang="en-GB" sz="2800">
                <a:highlight>
                  <a:srgbClr val="FFFF00"/>
                </a:highlight>
              </a:rPr>
              <a:t>print(33%5)</a:t>
            </a:r>
          </a:p>
          <a:p>
            <a:endParaRPr lang="en-GB" sz="2800">
              <a:highlight>
                <a:srgbClr val="FFFF00"/>
              </a:highlight>
            </a:endParaRPr>
          </a:p>
          <a:p>
            <a:r>
              <a:rPr lang="en-GB" sz="2800">
                <a:highlight>
                  <a:srgbClr val="FFFF00"/>
                </a:highlight>
              </a:rPr>
              <a:t>print(30//5)</a:t>
            </a:r>
          </a:p>
          <a:p>
            <a:endParaRPr lang="en-GB" sz="2800">
              <a:highlight>
                <a:srgbClr val="FFFF00"/>
              </a:highlight>
            </a:endParaRPr>
          </a:p>
          <a:p>
            <a:endParaRPr lang="en-GB" sz="2800">
              <a:highlight>
                <a:srgbClr val="FFFF00"/>
              </a:highlight>
            </a:endParaRPr>
          </a:p>
        </p:txBody>
      </p:sp>
      <p:sp>
        <p:nvSpPr>
          <p:cNvPr id="3" name="Content Placeholder 3">
            <a:extLst>
              <a:ext uri="{FF2B5EF4-FFF2-40B4-BE49-F238E27FC236}">
                <a16:creationId xmlns:a16="http://schemas.microsoft.com/office/drawing/2014/main" id="{F1520923-3EFA-CB8C-DFDD-664A371322FB}"/>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3059890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lstStyle/>
          <a:p>
            <a:r>
              <a:rPr lang="en-GB" sz="2800"/>
              <a:t>Steps for Problem Solving</a:t>
            </a:r>
            <a:endParaRPr lang="en-GB"/>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
        <p:nvSpPr>
          <p:cNvPr id="4" name="Content Placeholder 2">
            <a:extLst>
              <a:ext uri="{FF2B5EF4-FFF2-40B4-BE49-F238E27FC236}">
                <a16:creationId xmlns:a16="http://schemas.microsoft.com/office/drawing/2014/main" id="{40CC4508-4AC3-C067-9A08-9C262E9DF282}"/>
              </a:ext>
            </a:extLst>
          </p:cNvPr>
          <p:cNvSpPr txBox="1">
            <a:spLocks/>
          </p:cNvSpPr>
          <p:nvPr/>
        </p:nvSpPr>
        <p:spPr>
          <a:xfrm>
            <a:off x="453546" y="1380635"/>
            <a:ext cx="8782125" cy="3287895"/>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a:p>
            <a:pPr marL="0" indent="0">
              <a:buFont typeface="Arial" panose="020B0604020202020204" pitchFamily="34" charset="0"/>
              <a:buNone/>
            </a:pPr>
            <a:r>
              <a:rPr lang="en-GB"/>
              <a:t>Following are Steps for Problem Solving:</a:t>
            </a:r>
          </a:p>
          <a:p>
            <a:pPr marL="971550" lvl="1" indent="-514350">
              <a:buFont typeface="+mj-lt"/>
              <a:buAutoNum type="arabicPeriod"/>
            </a:pPr>
            <a:r>
              <a:rPr lang="en-GB" sz="2800"/>
              <a:t>Analysing the Problem</a:t>
            </a:r>
          </a:p>
          <a:p>
            <a:pPr marL="971550" lvl="1" indent="-514350">
              <a:buFont typeface="+mj-lt"/>
              <a:buAutoNum type="arabicPeriod"/>
            </a:pPr>
            <a:r>
              <a:rPr lang="en-GB" sz="2800"/>
              <a:t>Developing an Algorithm</a:t>
            </a:r>
          </a:p>
          <a:p>
            <a:pPr marL="971550" lvl="1" indent="-514350">
              <a:buFont typeface="+mj-lt"/>
              <a:buAutoNum type="arabicPeriod"/>
            </a:pPr>
            <a:r>
              <a:rPr lang="en-GB" sz="2800"/>
              <a:t>Coding</a:t>
            </a:r>
          </a:p>
          <a:p>
            <a:pPr marL="971550" lvl="1" indent="-514350">
              <a:buFont typeface="+mj-lt"/>
              <a:buAutoNum type="arabicPeriod"/>
            </a:pPr>
            <a:r>
              <a:rPr lang="en-GB" sz="2800"/>
              <a:t>Testing and Debugging</a:t>
            </a:r>
          </a:p>
        </p:txBody>
      </p:sp>
    </p:spTree>
    <p:extLst>
      <p:ext uri="{BB962C8B-B14F-4D97-AF65-F5344CB8AC3E}">
        <p14:creationId xmlns:p14="http://schemas.microsoft.com/office/powerpoint/2010/main" val="3795066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lstStyle/>
          <a:p>
            <a:r>
              <a:rPr lang="en-GB"/>
              <a:t>Algorithm</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
        <p:nvSpPr>
          <p:cNvPr id="4" name="Title 1">
            <a:extLst>
              <a:ext uri="{FF2B5EF4-FFF2-40B4-BE49-F238E27FC236}">
                <a16:creationId xmlns:a16="http://schemas.microsoft.com/office/drawing/2014/main" id="{7BA2A6D5-BC30-CF6E-418B-69A5D5131F42}"/>
              </a:ext>
            </a:extLst>
          </p:cNvPr>
          <p:cNvSpPr txBox="1">
            <a:spLocks/>
          </p:cNvSpPr>
          <p:nvPr/>
        </p:nvSpPr>
        <p:spPr>
          <a:xfrm>
            <a:off x="207145" y="1273709"/>
            <a:ext cx="11777710" cy="1618489"/>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b="1">
                <a:solidFill>
                  <a:schemeClr val="accent1"/>
                </a:solidFill>
              </a:rPr>
              <a:t>Problem</a:t>
            </a:r>
            <a:r>
              <a:rPr lang="en-GB">
                <a:solidFill>
                  <a:schemeClr val="accent1"/>
                </a:solidFill>
              </a:rPr>
              <a:t> − Design an algorithm to add two numbers and display the result.</a:t>
            </a:r>
          </a:p>
        </p:txBody>
      </p:sp>
      <p:sp>
        <p:nvSpPr>
          <p:cNvPr id="5" name="Content Placeholder 2">
            <a:extLst>
              <a:ext uri="{FF2B5EF4-FFF2-40B4-BE49-F238E27FC236}">
                <a16:creationId xmlns:a16="http://schemas.microsoft.com/office/drawing/2014/main" id="{DA242604-60C9-A9F1-D0E1-A8D15D5C0CD1}"/>
              </a:ext>
            </a:extLst>
          </p:cNvPr>
          <p:cNvSpPr txBox="1">
            <a:spLocks/>
          </p:cNvSpPr>
          <p:nvPr/>
        </p:nvSpPr>
        <p:spPr>
          <a:xfrm>
            <a:off x="690861" y="2659047"/>
            <a:ext cx="8472549" cy="3272117"/>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2800"/>
              <a:t>Step 1: Start</a:t>
            </a:r>
          </a:p>
          <a:p>
            <a:pPr lvl="1"/>
            <a:r>
              <a:rPr lang="en-GB" sz="2800"/>
              <a:t>Step 2: Declare variables num1, num2 and sum.</a:t>
            </a:r>
          </a:p>
          <a:p>
            <a:pPr lvl="1"/>
            <a:r>
              <a:rPr lang="en-GB" sz="2800"/>
              <a:t>Step 3: Read values for num1, num2.</a:t>
            </a:r>
          </a:p>
          <a:p>
            <a:pPr lvl="1"/>
            <a:r>
              <a:rPr lang="en-GB" sz="2800"/>
              <a:t>Step 4: Add num1 and num2 and assign the result to a variable sum.</a:t>
            </a:r>
          </a:p>
          <a:p>
            <a:pPr lvl="1"/>
            <a:r>
              <a:rPr lang="en-GB" sz="2800"/>
              <a:t>Step 5: Display sum</a:t>
            </a:r>
          </a:p>
          <a:p>
            <a:pPr lvl="1"/>
            <a:r>
              <a:rPr lang="en-GB" sz="2800"/>
              <a:t>Step 6: Stop</a:t>
            </a:r>
          </a:p>
        </p:txBody>
      </p:sp>
    </p:spTree>
    <p:extLst>
      <p:ext uri="{BB962C8B-B14F-4D97-AF65-F5344CB8AC3E}">
        <p14:creationId xmlns:p14="http://schemas.microsoft.com/office/powerpoint/2010/main" val="345180274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normAutofit/>
          </a:bodyPr>
          <a:lstStyle/>
          <a:p>
            <a:r>
              <a:rPr lang="en-GB" sz="2000"/>
              <a:t>Before we start… Please have your</a:t>
            </a:r>
            <a:br>
              <a:rPr lang="en-GB" sz="2000"/>
            </a:br>
            <a:r>
              <a:rPr lang="en-GB" sz="2000"/>
              <a:t>camera switched on.</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Camera Expectations</a:t>
            </a:r>
          </a:p>
        </p:txBody>
      </p:sp>
      <p:sp>
        <p:nvSpPr>
          <p:cNvPr id="4" name="Content Placeholder 2">
            <a:extLst>
              <a:ext uri="{FF2B5EF4-FFF2-40B4-BE49-F238E27FC236}">
                <a16:creationId xmlns:a16="http://schemas.microsoft.com/office/drawing/2014/main" id="{3AE942D8-3CC4-547A-3DAF-5FC0A9CDD632}"/>
              </a:ext>
            </a:extLst>
          </p:cNvPr>
          <p:cNvSpPr txBox="1">
            <a:spLocks/>
          </p:cNvSpPr>
          <p:nvPr/>
        </p:nvSpPr>
        <p:spPr>
          <a:xfrm>
            <a:off x="-70021" y="2539913"/>
            <a:ext cx="12262022" cy="115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This is a </a:t>
            </a:r>
            <a:r>
              <a:rPr lang="en-GB" b="1" u="sng">
                <a:solidFill>
                  <a:srgbClr val="2F7EC0"/>
                </a:solidFill>
                <a:latin typeface="Open Sans" panose="020B0606030504020204" pitchFamily="34" charset="0"/>
                <a:ea typeface="Open Sans" panose="020B0606030504020204" pitchFamily="34" charset="0"/>
                <a:cs typeface="Open Sans" panose="020B0606030504020204" pitchFamily="34" charset="0"/>
              </a:rPr>
              <a:t>mandatory requirement </a:t>
            </a:r>
            <a:r>
              <a:rPr lang="en-GB" b="1">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for the duration of the course.</a:t>
            </a:r>
            <a:r>
              <a:rPr lang="en-GB">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 </a:t>
            </a:r>
          </a:p>
        </p:txBody>
      </p:sp>
      <p:pic>
        <p:nvPicPr>
          <p:cNvPr id="6" name="Picture 5">
            <a:extLst>
              <a:ext uri="{FF2B5EF4-FFF2-40B4-BE49-F238E27FC236}">
                <a16:creationId xmlns:a16="http://schemas.microsoft.com/office/drawing/2014/main" id="{0FFE3444-BF16-2C34-13BD-4AE1E394988B}"/>
              </a:ext>
            </a:extLst>
          </p:cNvPr>
          <p:cNvPicPr>
            <a:picLocks noChangeAspect="1"/>
          </p:cNvPicPr>
          <p:nvPr/>
        </p:nvPicPr>
        <p:blipFill>
          <a:blip r:embed="rId2"/>
          <a:stretch>
            <a:fillRect/>
          </a:stretch>
        </p:blipFill>
        <p:spPr>
          <a:xfrm>
            <a:off x="8799909" y="1168161"/>
            <a:ext cx="1321058" cy="1153173"/>
          </a:xfrm>
          <a:prstGeom prst="rect">
            <a:avLst/>
          </a:prstGeom>
        </p:spPr>
      </p:pic>
      <p:grpSp>
        <p:nvGrpSpPr>
          <p:cNvPr id="8" name="Group 7">
            <a:extLst>
              <a:ext uri="{FF2B5EF4-FFF2-40B4-BE49-F238E27FC236}">
                <a16:creationId xmlns:a16="http://schemas.microsoft.com/office/drawing/2014/main" id="{98D8376B-4A6B-2E1A-1801-874CFD0BF9E3}"/>
              </a:ext>
            </a:extLst>
          </p:cNvPr>
          <p:cNvGrpSpPr/>
          <p:nvPr/>
        </p:nvGrpSpPr>
        <p:grpSpPr>
          <a:xfrm>
            <a:off x="418891" y="1356264"/>
            <a:ext cx="6006622" cy="885667"/>
            <a:chOff x="5465686" y="1996240"/>
            <a:chExt cx="5429973" cy="683581"/>
          </a:xfrm>
        </p:grpSpPr>
        <p:pic>
          <p:nvPicPr>
            <p:cNvPr id="10" name="Picture 9">
              <a:extLst>
                <a:ext uri="{FF2B5EF4-FFF2-40B4-BE49-F238E27FC236}">
                  <a16:creationId xmlns:a16="http://schemas.microsoft.com/office/drawing/2014/main" id="{0A11C599-D194-37E9-BD3E-BBD60398C35C}"/>
                </a:ext>
              </a:extLst>
            </p:cNvPr>
            <p:cNvPicPr>
              <a:picLocks noChangeAspect="1"/>
            </p:cNvPicPr>
            <p:nvPr/>
          </p:nvPicPr>
          <p:blipFill>
            <a:blip r:embed="rId3"/>
            <a:stretch>
              <a:fillRect/>
            </a:stretch>
          </p:blipFill>
          <p:spPr>
            <a:xfrm>
              <a:off x="5465686" y="2019493"/>
              <a:ext cx="5429973" cy="637077"/>
            </a:xfrm>
            <a:prstGeom prst="rect">
              <a:avLst/>
            </a:prstGeom>
          </p:spPr>
        </p:pic>
        <p:sp>
          <p:nvSpPr>
            <p:cNvPr id="12" name="Oval 11">
              <a:extLst>
                <a:ext uri="{FF2B5EF4-FFF2-40B4-BE49-F238E27FC236}">
                  <a16:creationId xmlns:a16="http://schemas.microsoft.com/office/drawing/2014/main" id="{44A8A3A8-DED2-B2C8-6CC6-C2EF44735659}"/>
                </a:ext>
              </a:extLst>
            </p:cNvPr>
            <p:cNvSpPr/>
            <p:nvPr/>
          </p:nvSpPr>
          <p:spPr>
            <a:xfrm>
              <a:off x="8125758" y="1996240"/>
              <a:ext cx="648070" cy="6835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859D1D3B-B280-F5C6-ADD6-D7774D9CF815}"/>
              </a:ext>
            </a:extLst>
          </p:cNvPr>
          <p:cNvPicPr>
            <a:picLocks noChangeAspect="1"/>
          </p:cNvPicPr>
          <p:nvPr/>
        </p:nvPicPr>
        <p:blipFill>
          <a:blip r:embed="rId4"/>
          <a:stretch>
            <a:fillRect/>
          </a:stretch>
        </p:blipFill>
        <p:spPr>
          <a:xfrm>
            <a:off x="154278" y="3057656"/>
            <a:ext cx="1627728" cy="1708020"/>
          </a:xfrm>
          <a:prstGeom prst="rect">
            <a:avLst/>
          </a:prstGeom>
        </p:spPr>
      </p:pic>
      <p:sp>
        <p:nvSpPr>
          <p:cNvPr id="16" name="TextBox 15">
            <a:extLst>
              <a:ext uri="{FF2B5EF4-FFF2-40B4-BE49-F238E27FC236}">
                <a16:creationId xmlns:a16="http://schemas.microsoft.com/office/drawing/2014/main" id="{CDC82C1A-389D-95F9-F007-793226021009}"/>
              </a:ext>
            </a:extLst>
          </p:cNvPr>
          <p:cNvSpPr txBox="1"/>
          <p:nvPr/>
        </p:nvSpPr>
        <p:spPr>
          <a:xfrm>
            <a:off x="1912039" y="3122935"/>
            <a:ext cx="5265303" cy="923330"/>
          </a:xfrm>
          <a:prstGeom prst="rect">
            <a:avLst/>
          </a:prstGeom>
          <a:noFill/>
          <a:ln>
            <a:solidFill>
              <a:schemeClr val="accent1"/>
            </a:solidFill>
          </a:ln>
        </p:spPr>
        <p:txBody>
          <a:bodyPr wrap="square">
            <a:spAutoFit/>
          </a:bodyPr>
          <a:lstStyle/>
          <a:p>
            <a:pPr algn="ctr"/>
            <a:r>
              <a:rPr lang="en-GB">
                <a:effectLst/>
                <a:latin typeface="Open Sans Light" panose="020B0306030504020204" pitchFamily="34" charset="0"/>
                <a:ea typeface="Open Sans Light" panose="020B0306030504020204" pitchFamily="34" charset="0"/>
                <a:cs typeface="Open Sans Light" panose="020B0306030504020204" pitchFamily="34" charset="0"/>
              </a:rPr>
              <a:t>You are studying a </a:t>
            </a:r>
            <a:r>
              <a:rPr lang="en-GB">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regulated qualification</a:t>
            </a:r>
            <a:r>
              <a:rPr lang="en-GB">
                <a:effectLst/>
                <a:latin typeface="Open Sans Light" panose="020B0306030504020204" pitchFamily="34" charset="0"/>
                <a:ea typeface="Open Sans Light" panose="020B0306030504020204" pitchFamily="34" charset="0"/>
                <a:cs typeface="Open Sans Light" panose="020B0306030504020204" pitchFamily="34" charset="0"/>
              </a:rPr>
              <a:t>, your tutor needs to see that it is the right person participating throughout the course. </a:t>
            </a:r>
          </a:p>
        </p:txBody>
      </p:sp>
      <p:sp>
        <p:nvSpPr>
          <p:cNvPr id="18" name="TextBox 17">
            <a:extLst>
              <a:ext uri="{FF2B5EF4-FFF2-40B4-BE49-F238E27FC236}">
                <a16:creationId xmlns:a16="http://schemas.microsoft.com/office/drawing/2014/main" id="{02302C77-CB8D-2868-D32B-0C27D4BB5BF2}"/>
              </a:ext>
            </a:extLst>
          </p:cNvPr>
          <p:cNvSpPr txBox="1"/>
          <p:nvPr/>
        </p:nvSpPr>
        <p:spPr>
          <a:xfrm>
            <a:off x="2539418" y="5228174"/>
            <a:ext cx="9061372" cy="923330"/>
          </a:xfrm>
          <a:prstGeom prst="rect">
            <a:avLst/>
          </a:prstGeom>
          <a:noFill/>
          <a:ln>
            <a:solidFill>
              <a:schemeClr val="accent1"/>
            </a:solidFill>
          </a:ln>
        </p:spPr>
        <p:txBody>
          <a:bodyPr wrap="square">
            <a:spAutoFit/>
          </a:bodyPr>
          <a:lstStyle/>
          <a:p>
            <a:pPr algn="ctr"/>
            <a:r>
              <a:rPr lang="en-GB">
                <a:effectLst/>
                <a:latin typeface="Open Sans Light" panose="020B0306030504020204" pitchFamily="34" charset="0"/>
                <a:ea typeface="Open Sans Light" panose="020B0306030504020204" pitchFamily="34" charset="0"/>
                <a:cs typeface="Open Sans Light" panose="020B0306030504020204" pitchFamily="34" charset="0"/>
              </a:rPr>
              <a:t>Online learning is to be </a:t>
            </a:r>
            <a:r>
              <a:rPr lang="en-GB">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treated the same way as a classroom learning</a:t>
            </a:r>
            <a:r>
              <a:rPr lang="en-GB">
                <a:effectLst/>
                <a:latin typeface="Open Sans Light" panose="020B0306030504020204" pitchFamily="34" charset="0"/>
                <a:ea typeface="Open Sans Light" panose="020B0306030504020204" pitchFamily="34" charset="0"/>
                <a:cs typeface="Open Sans Light" panose="020B0306030504020204" pitchFamily="34" charset="0"/>
              </a:rPr>
              <a:t>, you must be physically visible to interact with your tutor and other learners in order to create an engaging group dynamic. </a:t>
            </a:r>
          </a:p>
        </p:txBody>
      </p:sp>
      <p:sp>
        <p:nvSpPr>
          <p:cNvPr id="20" name="TextBox 19">
            <a:extLst>
              <a:ext uri="{FF2B5EF4-FFF2-40B4-BE49-F238E27FC236}">
                <a16:creationId xmlns:a16="http://schemas.microsoft.com/office/drawing/2014/main" id="{03C7E9A4-0AFC-A7CD-341F-580343244AB9}"/>
              </a:ext>
            </a:extLst>
          </p:cNvPr>
          <p:cNvSpPr txBox="1"/>
          <p:nvPr/>
        </p:nvSpPr>
        <p:spPr>
          <a:xfrm>
            <a:off x="6504496" y="4145872"/>
            <a:ext cx="5438452" cy="923330"/>
          </a:xfrm>
          <a:prstGeom prst="rect">
            <a:avLst/>
          </a:prstGeom>
          <a:noFill/>
          <a:ln>
            <a:solidFill>
              <a:schemeClr val="accent1"/>
            </a:solidFill>
          </a:ln>
        </p:spPr>
        <p:txBody>
          <a:bodyPr wrap="square">
            <a:spAutoFit/>
          </a:bodyPr>
          <a:lstStyle/>
          <a:p>
            <a:pPr algn="ctr"/>
            <a:r>
              <a:rPr lang="en-GB">
                <a:effectLst/>
                <a:latin typeface="Open Sans Light" panose="020B0306030504020204" pitchFamily="34" charset="0"/>
                <a:ea typeface="Open Sans Light" panose="020B0306030504020204" pitchFamily="34" charset="0"/>
                <a:cs typeface="Open Sans Light" panose="020B0306030504020204" pitchFamily="34" charset="0"/>
              </a:rPr>
              <a:t>Our job is </a:t>
            </a:r>
            <a:r>
              <a:rPr lang="en-GB">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to prepare you for work </a:t>
            </a:r>
            <a:r>
              <a:rPr lang="en-GB">
                <a:effectLst/>
                <a:latin typeface="Open Sans Light" panose="020B0306030504020204" pitchFamily="34" charset="0"/>
                <a:ea typeface="Open Sans Light" panose="020B0306030504020204" pitchFamily="34" charset="0"/>
                <a:cs typeface="Open Sans Light" panose="020B0306030504020204" pitchFamily="34" charset="0"/>
              </a:rPr>
              <a:t>in an age where in almost any job there is likely to be at least some aspect of remote engagement with </a:t>
            </a:r>
            <a:r>
              <a:rPr lang="en-GB">
                <a:latin typeface="Open Sans Light" panose="020B0306030504020204" pitchFamily="34" charset="0"/>
                <a:ea typeface="Open Sans Light" panose="020B0306030504020204" pitchFamily="34" charset="0"/>
                <a:cs typeface="Open Sans Light" panose="020B0306030504020204" pitchFamily="34" charset="0"/>
              </a:rPr>
              <a:t>your</a:t>
            </a:r>
            <a:r>
              <a:rPr lang="en-GB">
                <a:effectLst/>
                <a:latin typeface="Open Sans Light" panose="020B0306030504020204" pitchFamily="34" charset="0"/>
                <a:ea typeface="Open Sans Light" panose="020B0306030504020204" pitchFamily="34" charset="0"/>
                <a:cs typeface="Open Sans Light" panose="020B0306030504020204" pitchFamily="34" charset="0"/>
              </a:rPr>
              <a:t> employer. </a:t>
            </a:r>
          </a:p>
        </p:txBody>
      </p:sp>
    </p:spTree>
    <p:extLst>
      <p:ext uri="{BB962C8B-B14F-4D97-AF65-F5344CB8AC3E}">
        <p14:creationId xmlns:p14="http://schemas.microsoft.com/office/powerpoint/2010/main" val="136679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92F3-86E1-8275-31E7-E8C68D99CBB4}"/>
              </a:ext>
            </a:extLst>
          </p:cNvPr>
          <p:cNvSpPr>
            <a:spLocks noGrp="1"/>
          </p:cNvSpPr>
          <p:nvPr>
            <p:ph type="ctrTitle"/>
          </p:nvPr>
        </p:nvSpPr>
        <p:spPr/>
        <p:txBody>
          <a:bodyPr/>
          <a:lstStyle/>
          <a:p>
            <a:r>
              <a:rPr lang="en-GB"/>
              <a:t>Question</a:t>
            </a:r>
          </a:p>
        </p:txBody>
      </p:sp>
      <p:sp>
        <p:nvSpPr>
          <p:cNvPr id="3" name="TextBox 2">
            <a:extLst>
              <a:ext uri="{FF2B5EF4-FFF2-40B4-BE49-F238E27FC236}">
                <a16:creationId xmlns:a16="http://schemas.microsoft.com/office/drawing/2014/main" id="{2E07802F-BB8D-B737-2BA0-6BF8E9C239B9}"/>
              </a:ext>
            </a:extLst>
          </p:cNvPr>
          <p:cNvSpPr txBox="1"/>
          <p:nvPr/>
        </p:nvSpPr>
        <p:spPr>
          <a:xfrm>
            <a:off x="207145" y="1700981"/>
            <a:ext cx="3873259" cy="584775"/>
          </a:xfrm>
          <a:prstGeom prst="rect">
            <a:avLst/>
          </a:prstGeom>
          <a:noFill/>
        </p:spPr>
        <p:txBody>
          <a:bodyPr wrap="square" rtlCol="0">
            <a:spAutoFit/>
          </a:bodyPr>
          <a:lstStyle/>
          <a:p>
            <a:r>
              <a:rPr lang="en-GB" sz="3200">
                <a:solidFill>
                  <a:srgbClr val="0070C0"/>
                </a:solidFill>
                <a:highlight>
                  <a:srgbClr val="FFFF00"/>
                </a:highlight>
              </a:rPr>
              <a:t>What is an algorithm?</a:t>
            </a:r>
          </a:p>
        </p:txBody>
      </p:sp>
      <p:pic>
        <p:nvPicPr>
          <p:cNvPr id="2050" name="Picture 2">
            <a:extLst>
              <a:ext uri="{FF2B5EF4-FFF2-40B4-BE49-F238E27FC236}">
                <a16:creationId xmlns:a16="http://schemas.microsoft.com/office/drawing/2014/main" id="{EB4528C7-68BE-89D9-C907-7AC86BC91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404" y="1248697"/>
            <a:ext cx="7904451" cy="4870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9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05ED-D8C1-A9E8-0AAC-4C9E3CAA423D}"/>
              </a:ext>
            </a:extLst>
          </p:cNvPr>
          <p:cNvSpPr>
            <a:spLocks noGrp="1"/>
          </p:cNvSpPr>
          <p:nvPr>
            <p:ph type="ctrTitle"/>
          </p:nvPr>
        </p:nvSpPr>
        <p:spPr>
          <a:xfrm>
            <a:off x="207145" y="337348"/>
            <a:ext cx="4515580" cy="1043287"/>
          </a:xfrm>
        </p:spPr>
        <p:txBody>
          <a:bodyPr>
            <a:normAutofit/>
          </a:bodyPr>
          <a:lstStyle/>
          <a:p>
            <a:r>
              <a:rPr lang="en-GB"/>
              <a:t>Comments</a:t>
            </a:r>
          </a:p>
        </p:txBody>
      </p:sp>
      <p:sp>
        <p:nvSpPr>
          <p:cNvPr id="4" name="TextBox 3">
            <a:extLst>
              <a:ext uri="{FF2B5EF4-FFF2-40B4-BE49-F238E27FC236}">
                <a16:creationId xmlns:a16="http://schemas.microsoft.com/office/drawing/2014/main" id="{95B8069A-2AF5-01DC-51C7-1FC35E91920F}"/>
              </a:ext>
            </a:extLst>
          </p:cNvPr>
          <p:cNvSpPr txBox="1"/>
          <p:nvPr/>
        </p:nvSpPr>
        <p:spPr>
          <a:xfrm>
            <a:off x="464736" y="1380635"/>
            <a:ext cx="11727264" cy="3970318"/>
          </a:xfrm>
          <a:prstGeom prst="rect">
            <a:avLst/>
          </a:prstGeom>
          <a:noFill/>
        </p:spPr>
        <p:txBody>
          <a:bodyPr wrap="square">
            <a:spAutoFit/>
          </a:bodyPr>
          <a:lstStyle/>
          <a:p>
            <a:endParaRPr lang="en-GB" sz="2800"/>
          </a:p>
          <a:p>
            <a:r>
              <a:rPr lang="en-GB" sz="2800"/>
              <a:t>You may want to put in a few words addressed not to Python but to humans, usually to explain to other readers of the code how the tricks used in the code work, or the meanings of the variables, and eventually, in order to keep stored information on who the author is and when the program was written.</a:t>
            </a:r>
          </a:p>
          <a:p>
            <a:pPr algn="l"/>
            <a:r>
              <a:rPr lang="en-GB" sz="2800" b="0" i="0">
                <a:effectLst/>
                <a:latin typeface="Cisco Sans"/>
              </a:rPr>
              <a:t>A remark inserted into the program, which is </a:t>
            </a:r>
            <a:r>
              <a:rPr lang="en-GB" sz="2800" b="1" i="0">
                <a:effectLst/>
                <a:highlight>
                  <a:srgbClr val="FFFF00"/>
                </a:highlight>
                <a:latin typeface="Cisco Sans"/>
              </a:rPr>
              <a:t>omitted at runtime</a:t>
            </a:r>
            <a:r>
              <a:rPr lang="en-GB" sz="2800" b="0" i="0">
                <a:effectLst/>
                <a:highlight>
                  <a:srgbClr val="FFFF00"/>
                </a:highlight>
                <a:latin typeface="Cisco Sans"/>
              </a:rPr>
              <a:t>, is called a </a:t>
            </a:r>
            <a:r>
              <a:rPr lang="en-GB" sz="2800" b="1" i="0">
                <a:effectLst/>
                <a:highlight>
                  <a:srgbClr val="FFFF00"/>
                </a:highlight>
                <a:latin typeface="Cisco Sans"/>
              </a:rPr>
              <a:t>comment</a:t>
            </a:r>
            <a:r>
              <a:rPr lang="en-GB" sz="2800" b="0" i="0">
                <a:effectLst/>
                <a:highlight>
                  <a:srgbClr val="FFFF00"/>
                </a:highlight>
                <a:latin typeface="Cisco Sans"/>
              </a:rPr>
              <a:t>.</a:t>
            </a:r>
          </a:p>
          <a:p>
            <a:br>
              <a:rPr lang="en-GB" sz="2800"/>
            </a:br>
            <a:endParaRPr lang="en-GB" sz="2800"/>
          </a:p>
        </p:txBody>
      </p:sp>
      <p:sp>
        <p:nvSpPr>
          <p:cNvPr id="5" name="Content Placeholder 3">
            <a:extLst>
              <a:ext uri="{FF2B5EF4-FFF2-40B4-BE49-F238E27FC236}">
                <a16:creationId xmlns:a16="http://schemas.microsoft.com/office/drawing/2014/main" id="{AE95DC95-25A9-EEF0-EA78-8F1017450088}"/>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325812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a:xfrm>
            <a:off x="479392" y="369350"/>
            <a:ext cx="5616608" cy="1043287"/>
          </a:xfrm>
        </p:spPr>
        <p:txBody>
          <a:bodyPr/>
          <a:lstStyle/>
          <a:p>
            <a:r>
              <a:rPr lang="en-GB"/>
              <a:t>Comments</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
        <p:nvSpPr>
          <p:cNvPr id="5" name="Content Placeholder 2">
            <a:extLst>
              <a:ext uri="{FF2B5EF4-FFF2-40B4-BE49-F238E27FC236}">
                <a16:creationId xmlns:a16="http://schemas.microsoft.com/office/drawing/2014/main" id="{DA242604-60C9-A9F1-D0E1-A8D15D5C0CD1}"/>
              </a:ext>
            </a:extLst>
          </p:cNvPr>
          <p:cNvSpPr txBox="1">
            <a:spLocks/>
          </p:cNvSpPr>
          <p:nvPr/>
        </p:nvSpPr>
        <p:spPr>
          <a:xfrm>
            <a:off x="767004" y="1475841"/>
            <a:ext cx="10843749" cy="5289176"/>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GB" b="0" i="0">
                <a:solidFill>
                  <a:srgbClr val="222222"/>
                </a:solidFill>
                <a:effectLst/>
                <a:latin typeface="source sans pro" panose="020B0604020202020204" pitchFamily="34" charset="0"/>
              </a:rPr>
              <a:t>Comments are used to explain code when the basic code itself isn’t clear.</a:t>
            </a:r>
          </a:p>
          <a:p>
            <a:pPr marL="0" indent="0">
              <a:buNone/>
            </a:pPr>
            <a:r>
              <a:rPr lang="en-GB" sz="5400">
                <a:solidFill>
                  <a:srgbClr val="222222"/>
                </a:solidFill>
                <a:highlight>
                  <a:srgbClr val="00FFFF"/>
                </a:highlight>
                <a:latin typeface="source sans pro" panose="020B0604020202020204" pitchFamily="34" charset="0"/>
              </a:rPr>
              <a:t># </a:t>
            </a:r>
            <a:r>
              <a:rPr lang="en-GB">
                <a:solidFill>
                  <a:srgbClr val="222222"/>
                </a:solidFill>
                <a:latin typeface="source sans pro" panose="020B0604020202020204" pitchFamily="34" charset="0"/>
              </a:rPr>
              <a:t>&gt;&gt; The “Hash” character makes lines comment.  </a:t>
            </a:r>
          </a:p>
          <a:p>
            <a:pPr marL="0" indent="0">
              <a:buNone/>
            </a:pPr>
            <a:r>
              <a:rPr lang="en-GB" b="1">
                <a:solidFill>
                  <a:srgbClr val="222222"/>
                </a:solidFill>
                <a:highlight>
                  <a:srgbClr val="00FFFF"/>
                </a:highlight>
                <a:latin typeface="source sans pro" panose="020B0604020202020204" pitchFamily="34" charset="0"/>
              </a:rPr>
              <a:t>&lt;Comment lines are not printed.&gt;</a:t>
            </a:r>
            <a:endParaRPr lang="en-GB" sz="2800">
              <a:highlight>
                <a:srgbClr val="00FFFF"/>
              </a:highlight>
            </a:endParaRPr>
          </a:p>
        </p:txBody>
      </p:sp>
      <p:pic>
        <p:nvPicPr>
          <p:cNvPr id="6" name="Picture 5">
            <a:extLst>
              <a:ext uri="{FF2B5EF4-FFF2-40B4-BE49-F238E27FC236}">
                <a16:creationId xmlns:a16="http://schemas.microsoft.com/office/drawing/2014/main" id="{A536F4A7-94B8-C52C-85C9-9DF0DC2E1491}"/>
              </a:ext>
            </a:extLst>
          </p:cNvPr>
          <p:cNvPicPr>
            <a:picLocks noChangeAspect="1"/>
          </p:cNvPicPr>
          <p:nvPr/>
        </p:nvPicPr>
        <p:blipFill>
          <a:blip r:embed="rId4"/>
          <a:stretch>
            <a:fillRect/>
          </a:stretch>
        </p:blipFill>
        <p:spPr>
          <a:xfrm>
            <a:off x="767004" y="3962618"/>
            <a:ext cx="7249465" cy="1949083"/>
          </a:xfrm>
          <a:prstGeom prst="rect">
            <a:avLst/>
          </a:prstGeom>
        </p:spPr>
      </p:pic>
    </p:spTree>
    <p:extLst>
      <p:ext uri="{BB962C8B-B14F-4D97-AF65-F5344CB8AC3E}">
        <p14:creationId xmlns:p14="http://schemas.microsoft.com/office/powerpoint/2010/main" val="428358133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a:xfrm>
            <a:off x="829341" y="316084"/>
            <a:ext cx="5616608" cy="1043287"/>
          </a:xfrm>
        </p:spPr>
        <p:txBody>
          <a:bodyPr/>
          <a:lstStyle/>
          <a:p>
            <a:r>
              <a:rPr lang="en-GB"/>
              <a:t>Variables</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
        <p:nvSpPr>
          <p:cNvPr id="5" name="Content Placeholder 2">
            <a:extLst>
              <a:ext uri="{FF2B5EF4-FFF2-40B4-BE49-F238E27FC236}">
                <a16:creationId xmlns:a16="http://schemas.microsoft.com/office/drawing/2014/main" id="{DA242604-60C9-A9F1-D0E1-A8D15D5C0CD1}"/>
              </a:ext>
            </a:extLst>
          </p:cNvPr>
          <p:cNvSpPr txBox="1">
            <a:spLocks/>
          </p:cNvSpPr>
          <p:nvPr/>
        </p:nvSpPr>
        <p:spPr>
          <a:xfrm>
            <a:off x="767004" y="1475841"/>
            <a:ext cx="10843749" cy="5289176"/>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GB" b="0" i="0">
                <a:solidFill>
                  <a:srgbClr val="374151"/>
                </a:solidFill>
                <a:effectLst/>
                <a:latin typeface="Söhne"/>
              </a:rPr>
              <a:t>The declaration happens automatically when you assign a value to a variable. </a:t>
            </a:r>
          </a:p>
          <a:p>
            <a:pPr marL="0" indent="0">
              <a:buNone/>
            </a:pPr>
            <a:r>
              <a:rPr lang="en-GB">
                <a:solidFill>
                  <a:srgbClr val="374151"/>
                </a:solidFill>
                <a:latin typeface="Söhne"/>
              </a:rPr>
              <a:t>	Structure of declaration:</a:t>
            </a:r>
          </a:p>
          <a:p>
            <a:pPr marL="0" indent="0">
              <a:buNone/>
            </a:pPr>
            <a:r>
              <a:rPr lang="en-GB">
                <a:solidFill>
                  <a:srgbClr val="374151"/>
                </a:solidFill>
                <a:latin typeface="Söhne"/>
              </a:rPr>
              <a:t>	</a:t>
            </a:r>
            <a:r>
              <a:rPr lang="en-GB" u="sng">
                <a:solidFill>
                  <a:srgbClr val="374151"/>
                </a:solidFill>
                <a:highlight>
                  <a:srgbClr val="00FFFF"/>
                </a:highlight>
                <a:latin typeface="Söhne"/>
              </a:rPr>
              <a:t>variable name = value</a:t>
            </a:r>
            <a:endParaRPr lang="en-GB">
              <a:solidFill>
                <a:srgbClr val="374151"/>
              </a:solidFill>
              <a:highlight>
                <a:srgbClr val="00FFFF"/>
              </a:highlight>
              <a:latin typeface="Söhne"/>
            </a:endParaRPr>
          </a:p>
          <a:p>
            <a:pPr marL="0" indent="0">
              <a:buNone/>
            </a:pPr>
            <a:r>
              <a:rPr lang="en-GB">
                <a:solidFill>
                  <a:srgbClr val="374151"/>
                </a:solidFill>
                <a:latin typeface="Söhne"/>
              </a:rPr>
              <a:t>	planet = “</a:t>
            </a:r>
            <a:r>
              <a:rPr lang="en-GB" err="1">
                <a:solidFill>
                  <a:srgbClr val="374151"/>
                </a:solidFill>
                <a:latin typeface="Söhne"/>
              </a:rPr>
              <a:t>jupyter</a:t>
            </a:r>
            <a:r>
              <a:rPr lang="en-GB">
                <a:solidFill>
                  <a:srgbClr val="374151"/>
                </a:solidFill>
                <a:latin typeface="Söhne"/>
              </a:rPr>
              <a:t>”</a:t>
            </a:r>
          </a:p>
          <a:p>
            <a:pPr marL="0" indent="0">
              <a:buNone/>
            </a:pPr>
            <a:r>
              <a:rPr lang="en-GB">
                <a:solidFill>
                  <a:srgbClr val="374151"/>
                </a:solidFill>
                <a:latin typeface="Söhne"/>
              </a:rPr>
              <a:t>	price = 140</a:t>
            </a:r>
          </a:p>
          <a:p>
            <a:pPr marL="0" indent="0">
              <a:buNone/>
            </a:pPr>
            <a:r>
              <a:rPr lang="en-GB">
                <a:solidFill>
                  <a:srgbClr val="374151"/>
                </a:solidFill>
                <a:latin typeface="Söhne"/>
              </a:rPr>
              <a:t>	</a:t>
            </a:r>
            <a:r>
              <a:rPr lang="en-GB" err="1">
                <a:solidFill>
                  <a:srgbClr val="374151"/>
                </a:solidFill>
                <a:latin typeface="Söhne"/>
              </a:rPr>
              <a:t>pi_number</a:t>
            </a:r>
            <a:r>
              <a:rPr lang="en-GB">
                <a:solidFill>
                  <a:srgbClr val="374151"/>
                </a:solidFill>
                <a:latin typeface="Söhne"/>
              </a:rPr>
              <a:t> = 3.14</a:t>
            </a:r>
          </a:p>
        </p:txBody>
      </p:sp>
      <p:pic>
        <p:nvPicPr>
          <p:cNvPr id="1026" name="Picture 2">
            <a:extLst>
              <a:ext uri="{FF2B5EF4-FFF2-40B4-BE49-F238E27FC236}">
                <a16:creationId xmlns:a16="http://schemas.microsoft.com/office/drawing/2014/main" id="{85BCE221-AF68-6DB0-E457-C98E24D5B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146" y="2506315"/>
            <a:ext cx="5031607" cy="3181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88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a:xfrm>
            <a:off x="829341" y="316084"/>
            <a:ext cx="5616608" cy="1043287"/>
          </a:xfrm>
        </p:spPr>
        <p:txBody>
          <a:bodyPr/>
          <a:lstStyle/>
          <a:p>
            <a:r>
              <a:rPr lang="en-GB"/>
              <a:t>Question Time</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
        <p:nvSpPr>
          <p:cNvPr id="5" name="Content Placeholder 2">
            <a:extLst>
              <a:ext uri="{FF2B5EF4-FFF2-40B4-BE49-F238E27FC236}">
                <a16:creationId xmlns:a16="http://schemas.microsoft.com/office/drawing/2014/main" id="{DA242604-60C9-A9F1-D0E1-A8D15D5C0CD1}"/>
              </a:ext>
            </a:extLst>
          </p:cNvPr>
          <p:cNvSpPr txBox="1">
            <a:spLocks/>
          </p:cNvSpPr>
          <p:nvPr/>
        </p:nvSpPr>
        <p:spPr>
          <a:xfrm>
            <a:off x="767004" y="1475841"/>
            <a:ext cx="10843749" cy="5289176"/>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i="0" err="1">
                <a:solidFill>
                  <a:srgbClr val="374151"/>
                </a:solidFill>
                <a:effectLst/>
                <a:latin typeface="Söhne"/>
              </a:rPr>
              <a:t>my_age</a:t>
            </a:r>
            <a:r>
              <a:rPr lang="en-GB" b="1" i="0">
                <a:solidFill>
                  <a:srgbClr val="374151"/>
                </a:solidFill>
                <a:effectLst/>
                <a:latin typeface="Söhne"/>
              </a:rPr>
              <a:t> = 33</a:t>
            </a:r>
            <a:r>
              <a:rPr lang="en-GB" b="1">
                <a:solidFill>
                  <a:srgbClr val="374151"/>
                </a:solidFill>
                <a:latin typeface="Söhne"/>
              </a:rPr>
              <a:t>	</a:t>
            </a:r>
          </a:p>
          <a:p>
            <a:pPr marL="0" indent="0">
              <a:buNone/>
            </a:pPr>
            <a:endParaRPr lang="en-GB" b="1">
              <a:solidFill>
                <a:srgbClr val="374151"/>
              </a:solidFill>
              <a:latin typeface="Söhne"/>
            </a:endParaRPr>
          </a:p>
          <a:p>
            <a:pPr marL="0" indent="0">
              <a:buNone/>
            </a:pPr>
            <a:r>
              <a:rPr lang="en-GB" b="1" err="1">
                <a:solidFill>
                  <a:srgbClr val="374151"/>
                </a:solidFill>
                <a:latin typeface="Söhne"/>
              </a:rPr>
              <a:t>your_age</a:t>
            </a:r>
            <a:r>
              <a:rPr lang="en-GB" b="1">
                <a:solidFill>
                  <a:srgbClr val="374151"/>
                </a:solidFill>
                <a:latin typeface="Söhne"/>
              </a:rPr>
              <a:t> = 30</a:t>
            </a:r>
          </a:p>
          <a:p>
            <a:pPr marL="0" indent="0">
              <a:buNone/>
            </a:pPr>
            <a:endParaRPr lang="en-GB" b="1">
              <a:solidFill>
                <a:srgbClr val="374151"/>
              </a:solidFill>
              <a:latin typeface="Söhne"/>
            </a:endParaRPr>
          </a:p>
          <a:p>
            <a:pPr marL="0" indent="0">
              <a:buNone/>
            </a:pPr>
            <a:r>
              <a:rPr lang="en-GB" b="1" err="1">
                <a:solidFill>
                  <a:srgbClr val="374151"/>
                </a:solidFill>
                <a:latin typeface="Söhne"/>
              </a:rPr>
              <a:t>my_age</a:t>
            </a:r>
            <a:r>
              <a:rPr lang="en-GB" b="1">
                <a:solidFill>
                  <a:srgbClr val="374151"/>
                </a:solidFill>
                <a:latin typeface="Söhne"/>
              </a:rPr>
              <a:t> = </a:t>
            </a:r>
            <a:r>
              <a:rPr lang="en-GB" b="1" err="1">
                <a:solidFill>
                  <a:srgbClr val="374151"/>
                </a:solidFill>
                <a:latin typeface="Söhne"/>
              </a:rPr>
              <a:t>your_age</a:t>
            </a:r>
            <a:r>
              <a:rPr lang="en-GB" b="1">
                <a:solidFill>
                  <a:srgbClr val="374151"/>
                </a:solidFill>
                <a:latin typeface="Söhne"/>
              </a:rPr>
              <a:t> </a:t>
            </a:r>
          </a:p>
          <a:p>
            <a:pPr marL="0" indent="0">
              <a:buNone/>
            </a:pPr>
            <a:endParaRPr lang="en-GB" b="1">
              <a:solidFill>
                <a:srgbClr val="374151"/>
              </a:solidFill>
              <a:latin typeface="Söhne"/>
            </a:endParaRPr>
          </a:p>
          <a:p>
            <a:pPr marL="0" indent="0">
              <a:buNone/>
            </a:pPr>
            <a:r>
              <a:rPr lang="en-GB" b="1">
                <a:solidFill>
                  <a:srgbClr val="374151"/>
                </a:solidFill>
                <a:latin typeface="Söhne"/>
              </a:rPr>
              <a:t>print(</a:t>
            </a:r>
            <a:r>
              <a:rPr lang="en-GB" b="1" err="1">
                <a:solidFill>
                  <a:srgbClr val="374151"/>
                </a:solidFill>
                <a:latin typeface="Söhne"/>
              </a:rPr>
              <a:t>my_age</a:t>
            </a:r>
            <a:r>
              <a:rPr lang="en-GB" b="1">
                <a:solidFill>
                  <a:srgbClr val="374151"/>
                </a:solidFill>
                <a:latin typeface="Söhne"/>
              </a:rPr>
              <a:t>)</a:t>
            </a:r>
          </a:p>
        </p:txBody>
      </p:sp>
      <p:sp>
        <p:nvSpPr>
          <p:cNvPr id="4" name="Rectangle 3">
            <a:extLst>
              <a:ext uri="{FF2B5EF4-FFF2-40B4-BE49-F238E27FC236}">
                <a16:creationId xmlns:a16="http://schemas.microsoft.com/office/drawing/2014/main" id="{5C92C2F3-A828-C5A3-BA5C-07D346279BD1}"/>
              </a:ext>
            </a:extLst>
          </p:cNvPr>
          <p:cNvSpPr/>
          <p:nvPr/>
        </p:nvSpPr>
        <p:spPr>
          <a:xfrm rot="19815792">
            <a:off x="5522511" y="2722787"/>
            <a:ext cx="5761514"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What's the output?</a:t>
            </a:r>
          </a:p>
        </p:txBody>
      </p:sp>
    </p:spTree>
    <p:extLst>
      <p:ext uri="{BB962C8B-B14F-4D97-AF65-F5344CB8AC3E}">
        <p14:creationId xmlns:p14="http://schemas.microsoft.com/office/powerpoint/2010/main" val="558318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a:xfrm>
            <a:off x="829341" y="316084"/>
            <a:ext cx="5616608" cy="1043287"/>
          </a:xfrm>
        </p:spPr>
        <p:txBody>
          <a:bodyPr/>
          <a:lstStyle/>
          <a:p>
            <a:r>
              <a:rPr lang="en-GB"/>
              <a:t>Answer</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
        <p:nvSpPr>
          <p:cNvPr id="5" name="Content Placeholder 2">
            <a:extLst>
              <a:ext uri="{FF2B5EF4-FFF2-40B4-BE49-F238E27FC236}">
                <a16:creationId xmlns:a16="http://schemas.microsoft.com/office/drawing/2014/main" id="{DA242604-60C9-A9F1-D0E1-A8D15D5C0CD1}"/>
              </a:ext>
            </a:extLst>
          </p:cNvPr>
          <p:cNvSpPr txBox="1">
            <a:spLocks/>
          </p:cNvSpPr>
          <p:nvPr/>
        </p:nvSpPr>
        <p:spPr>
          <a:xfrm>
            <a:off x="767004" y="1475841"/>
            <a:ext cx="10843749" cy="5289176"/>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b="1">
              <a:solidFill>
                <a:srgbClr val="374151"/>
              </a:solidFill>
              <a:latin typeface="Söhne"/>
            </a:endParaRPr>
          </a:p>
        </p:txBody>
      </p:sp>
      <p:pic>
        <p:nvPicPr>
          <p:cNvPr id="7" name="Picture 6">
            <a:extLst>
              <a:ext uri="{FF2B5EF4-FFF2-40B4-BE49-F238E27FC236}">
                <a16:creationId xmlns:a16="http://schemas.microsoft.com/office/drawing/2014/main" id="{15009895-CC3A-4128-7594-7E03AADD471A}"/>
              </a:ext>
            </a:extLst>
          </p:cNvPr>
          <p:cNvPicPr>
            <a:picLocks noChangeAspect="1"/>
          </p:cNvPicPr>
          <p:nvPr/>
        </p:nvPicPr>
        <p:blipFill>
          <a:blip r:embed="rId3"/>
          <a:stretch>
            <a:fillRect/>
          </a:stretch>
        </p:blipFill>
        <p:spPr>
          <a:xfrm>
            <a:off x="781180" y="1724952"/>
            <a:ext cx="5282351" cy="4030885"/>
          </a:xfrm>
          <a:prstGeom prst="rect">
            <a:avLst/>
          </a:prstGeom>
        </p:spPr>
      </p:pic>
    </p:spTree>
    <p:extLst>
      <p:ext uri="{BB962C8B-B14F-4D97-AF65-F5344CB8AC3E}">
        <p14:creationId xmlns:p14="http://schemas.microsoft.com/office/powerpoint/2010/main" val="2492689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61F9-4D5E-CA90-C416-AE6E54BEDA44}"/>
              </a:ext>
            </a:extLst>
          </p:cNvPr>
          <p:cNvSpPr>
            <a:spLocks noGrp="1"/>
          </p:cNvSpPr>
          <p:nvPr>
            <p:ph type="ctrTitle"/>
          </p:nvPr>
        </p:nvSpPr>
        <p:spPr/>
        <p:txBody>
          <a:bodyPr/>
          <a:lstStyle/>
          <a:p>
            <a:r>
              <a:rPr lang="en-GB"/>
              <a:t>Data Types in Python</a:t>
            </a:r>
          </a:p>
        </p:txBody>
      </p:sp>
      <p:sp>
        <p:nvSpPr>
          <p:cNvPr id="3" name="Title 1">
            <a:extLst>
              <a:ext uri="{FF2B5EF4-FFF2-40B4-BE49-F238E27FC236}">
                <a16:creationId xmlns:a16="http://schemas.microsoft.com/office/drawing/2014/main" id="{0772149E-EC86-02F6-A94C-8FA1BB83764C}"/>
              </a:ext>
            </a:extLst>
          </p:cNvPr>
          <p:cNvSpPr txBox="1">
            <a:spLocks/>
          </p:cNvSpPr>
          <p:nvPr/>
        </p:nvSpPr>
        <p:spPr>
          <a:xfrm>
            <a:off x="1075767" y="1188637"/>
            <a:ext cx="2988234" cy="4480726"/>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800" kern="1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algn="r"/>
            <a:r>
              <a:rPr lang="en-GB" sz="4800"/>
              <a:t>Data Types</a:t>
            </a:r>
          </a:p>
        </p:txBody>
      </p:sp>
      <p:sp>
        <p:nvSpPr>
          <p:cNvPr id="6" name="Content Placeholder 2">
            <a:extLst>
              <a:ext uri="{FF2B5EF4-FFF2-40B4-BE49-F238E27FC236}">
                <a16:creationId xmlns:a16="http://schemas.microsoft.com/office/drawing/2014/main" id="{9B91EC61-8008-C692-1A19-D602E2FF905C}"/>
              </a:ext>
            </a:extLst>
          </p:cNvPr>
          <p:cNvSpPr txBox="1">
            <a:spLocks/>
          </p:cNvSpPr>
          <p:nvPr/>
        </p:nvSpPr>
        <p:spPr>
          <a:xfrm>
            <a:off x="699027" y="1470326"/>
            <a:ext cx="7690061" cy="4199037"/>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a:t>Python has the following data types built-in by default, in these categories:</a:t>
            </a:r>
          </a:p>
          <a:p>
            <a:r>
              <a:rPr lang="en-GB"/>
              <a:t>Text Type:		</a:t>
            </a:r>
            <a:r>
              <a:rPr lang="en-GB">
                <a:highlight>
                  <a:srgbClr val="FFFF00"/>
                </a:highlight>
              </a:rPr>
              <a:t>str</a:t>
            </a:r>
          </a:p>
          <a:p>
            <a:r>
              <a:rPr lang="en-GB"/>
              <a:t>Numeric Types:	</a:t>
            </a:r>
            <a:r>
              <a:rPr lang="en-GB">
                <a:highlight>
                  <a:srgbClr val="FFFF00"/>
                </a:highlight>
              </a:rPr>
              <a:t>int, float, complex</a:t>
            </a:r>
          </a:p>
          <a:p>
            <a:r>
              <a:rPr lang="en-GB"/>
              <a:t>Sequence Types:	</a:t>
            </a:r>
            <a:r>
              <a:rPr lang="en-GB">
                <a:highlight>
                  <a:srgbClr val="FFFF00"/>
                </a:highlight>
              </a:rPr>
              <a:t>list, tuple, range</a:t>
            </a:r>
          </a:p>
          <a:p>
            <a:r>
              <a:rPr lang="en-GB"/>
              <a:t>Mapping Type:	</a:t>
            </a:r>
            <a:r>
              <a:rPr lang="en-GB">
                <a:highlight>
                  <a:srgbClr val="FFFF00"/>
                </a:highlight>
              </a:rPr>
              <a:t>dict</a:t>
            </a:r>
          </a:p>
          <a:p>
            <a:r>
              <a:rPr lang="en-GB"/>
              <a:t>Set Types:		</a:t>
            </a:r>
            <a:r>
              <a:rPr lang="en-GB">
                <a:highlight>
                  <a:srgbClr val="FFFF00"/>
                </a:highlight>
              </a:rPr>
              <a:t>set, frozenset</a:t>
            </a:r>
          </a:p>
          <a:p>
            <a:r>
              <a:rPr lang="en-GB"/>
              <a:t>Boolean Type:	</a:t>
            </a:r>
            <a:r>
              <a:rPr lang="en-GB">
                <a:highlight>
                  <a:srgbClr val="FFFF00"/>
                </a:highlight>
              </a:rPr>
              <a:t>bool</a:t>
            </a:r>
          </a:p>
          <a:p>
            <a:r>
              <a:rPr lang="en-GB"/>
              <a:t>Binary Types:	</a:t>
            </a:r>
            <a:r>
              <a:rPr lang="en-GB">
                <a:highlight>
                  <a:srgbClr val="FFFF00"/>
                </a:highlight>
              </a:rPr>
              <a:t>bytes, </a:t>
            </a:r>
            <a:r>
              <a:rPr lang="en-GB" err="1">
                <a:highlight>
                  <a:srgbClr val="FFFF00"/>
                </a:highlight>
              </a:rPr>
              <a:t>bytearray</a:t>
            </a:r>
            <a:endParaRPr lang="en-GB" err="1">
              <a:highlight>
                <a:srgbClr val="FFFF00"/>
              </a:highlight>
              <a:cs typeface="Calibri"/>
            </a:endParaRPr>
          </a:p>
        </p:txBody>
      </p:sp>
      <p:sp>
        <p:nvSpPr>
          <p:cNvPr id="4" name="Content Placeholder 3">
            <a:extLst>
              <a:ext uri="{FF2B5EF4-FFF2-40B4-BE49-F238E27FC236}">
                <a16:creationId xmlns:a16="http://schemas.microsoft.com/office/drawing/2014/main" id="{B0ADBAAC-D243-4AB9-F490-BC43F6493D97}"/>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008274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DF2C-4FA5-2E1B-3C97-D82742D465F6}"/>
              </a:ext>
            </a:extLst>
          </p:cNvPr>
          <p:cNvSpPr>
            <a:spLocks noGrp="1"/>
          </p:cNvSpPr>
          <p:nvPr>
            <p:ph type="ctrTitle"/>
          </p:nvPr>
        </p:nvSpPr>
        <p:spPr/>
        <p:txBody>
          <a:bodyPr/>
          <a:lstStyle/>
          <a:p>
            <a:r>
              <a:rPr lang="en-GB" sz="2800" b="0" i="0">
                <a:effectLst/>
                <a:latin typeface="Cisco Sans"/>
              </a:rPr>
              <a:t>The </a:t>
            </a:r>
            <a:r>
              <a:rPr lang="en-GB" sz="2800" b="0" i="0" u="sng">
                <a:effectLst/>
                <a:latin typeface="Cisco Sans"/>
              </a:rPr>
              <a:t>PEP 8</a:t>
            </a:r>
            <a:endParaRPr lang="en-GB"/>
          </a:p>
        </p:txBody>
      </p:sp>
      <p:sp>
        <p:nvSpPr>
          <p:cNvPr id="4" name="TextBox 3">
            <a:extLst>
              <a:ext uri="{FF2B5EF4-FFF2-40B4-BE49-F238E27FC236}">
                <a16:creationId xmlns:a16="http://schemas.microsoft.com/office/drawing/2014/main" id="{05823A14-2174-CC1A-20E1-40AFB396AA32}"/>
              </a:ext>
            </a:extLst>
          </p:cNvPr>
          <p:cNvSpPr txBox="1"/>
          <p:nvPr/>
        </p:nvSpPr>
        <p:spPr>
          <a:xfrm>
            <a:off x="207144" y="1698900"/>
            <a:ext cx="11559475" cy="3970318"/>
          </a:xfrm>
          <a:prstGeom prst="rect">
            <a:avLst/>
          </a:prstGeom>
          <a:noFill/>
        </p:spPr>
        <p:txBody>
          <a:bodyPr wrap="square">
            <a:spAutoFit/>
          </a:bodyPr>
          <a:lstStyle/>
          <a:p>
            <a:pPr algn="l"/>
            <a:r>
              <a:rPr lang="en-GB" sz="2800" b="0" i="0">
                <a:effectLst/>
                <a:latin typeface="Cisco Sans"/>
              </a:rPr>
              <a:t>The </a:t>
            </a:r>
            <a:r>
              <a:rPr lang="en-GB" sz="2800" b="0" i="0" u="sng">
                <a:effectLst/>
                <a:latin typeface="Cisco Sans"/>
                <a:hlinkClick r:id="rId2">
                  <a:extLst>
                    <a:ext uri="{A12FA001-AC4F-418D-AE19-62706E023703}">
                      <ahyp:hlinkClr xmlns:ahyp="http://schemas.microsoft.com/office/drawing/2018/hyperlinkcolor" val="tx"/>
                    </a:ext>
                  </a:extLst>
                </a:hlinkClick>
              </a:rPr>
              <a:t>PEP 8 -- Style Guide for Python Code</a:t>
            </a:r>
            <a:r>
              <a:rPr lang="en-GB" sz="2800" b="0" i="0">
                <a:effectLst/>
                <a:latin typeface="Cisco Sans"/>
              </a:rPr>
              <a:t> recommends the following naming convention for variables and functions in Python:</a:t>
            </a:r>
          </a:p>
          <a:p>
            <a:pPr algn="l">
              <a:buFont typeface="Arial" panose="020B0604020202020204" pitchFamily="34" charset="0"/>
              <a:buChar char="•"/>
            </a:pPr>
            <a:r>
              <a:rPr lang="en-GB" sz="2800" b="0" i="0">
                <a:effectLst/>
                <a:latin typeface="Cisco Sans"/>
              </a:rPr>
              <a:t>variable names should be lowercase, with words separated by underscores to improve readability (e.g., var, </a:t>
            </a:r>
            <a:r>
              <a:rPr lang="en-GB" sz="2800" b="0" i="0" err="1">
                <a:effectLst/>
                <a:latin typeface="Cisco Sans"/>
              </a:rPr>
              <a:t>my_variable</a:t>
            </a:r>
            <a:r>
              <a:rPr lang="en-GB" sz="2800" b="0" i="0">
                <a:effectLst/>
                <a:latin typeface="Cisco Sans"/>
              </a:rPr>
              <a:t>)</a:t>
            </a:r>
          </a:p>
          <a:p>
            <a:pPr algn="l">
              <a:buFont typeface="Arial" panose="020B0604020202020204" pitchFamily="34" charset="0"/>
              <a:buChar char="•"/>
            </a:pPr>
            <a:r>
              <a:rPr lang="en-GB" sz="2800" b="0" i="0">
                <a:effectLst/>
                <a:latin typeface="Cisco Sans"/>
              </a:rPr>
              <a:t>function names follow the same convention as variable names (e.g., fun, </a:t>
            </a:r>
            <a:r>
              <a:rPr lang="en-GB" sz="2800" b="0" i="0" err="1">
                <a:effectLst/>
                <a:latin typeface="Cisco Sans"/>
              </a:rPr>
              <a:t>my_function</a:t>
            </a:r>
            <a:r>
              <a:rPr lang="en-GB" sz="2800" b="0" i="0">
                <a:effectLst/>
                <a:latin typeface="Cisco Sans"/>
              </a:rPr>
              <a:t>)</a:t>
            </a:r>
          </a:p>
          <a:p>
            <a:pPr algn="l">
              <a:buFont typeface="Arial" panose="020B0604020202020204" pitchFamily="34" charset="0"/>
              <a:buChar char="•"/>
            </a:pPr>
            <a:r>
              <a:rPr lang="en-GB" sz="2800" b="0" i="0">
                <a:effectLst/>
                <a:latin typeface="Cisco Sans"/>
              </a:rPr>
              <a:t>it's also possible to use mixed case (e.g., </a:t>
            </a:r>
            <a:r>
              <a:rPr lang="en-GB" sz="2800" b="0" i="0" err="1">
                <a:effectLst/>
                <a:latin typeface="Cisco Sans"/>
              </a:rPr>
              <a:t>myVariable</a:t>
            </a:r>
            <a:r>
              <a:rPr lang="en-GB" sz="2800" b="0" i="0">
                <a:effectLst/>
                <a:latin typeface="Cisco Sans"/>
              </a:rPr>
              <a:t>), but only in contexts where that's already the prevailing style, to retain backward compatibility with the adopted convention.</a:t>
            </a:r>
          </a:p>
        </p:txBody>
      </p:sp>
      <p:sp>
        <p:nvSpPr>
          <p:cNvPr id="5" name="Content Placeholder 3">
            <a:extLst>
              <a:ext uri="{FF2B5EF4-FFF2-40B4-BE49-F238E27FC236}">
                <a16:creationId xmlns:a16="http://schemas.microsoft.com/office/drawing/2014/main" id="{134F9EFB-40E6-3F96-7C52-74DC80F5C979}"/>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1037030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DA005-16A4-607F-B91F-33913AEA9E8B}"/>
              </a:ext>
            </a:extLst>
          </p:cNvPr>
          <p:cNvSpPr>
            <a:spLocks noGrp="1"/>
          </p:cNvSpPr>
          <p:nvPr>
            <p:ph type="ctrTitle"/>
          </p:nvPr>
        </p:nvSpPr>
        <p:spPr/>
        <p:txBody>
          <a:bodyPr/>
          <a:lstStyle/>
          <a:p>
            <a:r>
              <a:rPr lang="en-GB" sz="2800"/>
              <a:t>Keywords</a:t>
            </a:r>
            <a:endParaRPr lang="en-GB"/>
          </a:p>
        </p:txBody>
      </p:sp>
      <p:sp>
        <p:nvSpPr>
          <p:cNvPr id="4" name="TextBox 3">
            <a:extLst>
              <a:ext uri="{FF2B5EF4-FFF2-40B4-BE49-F238E27FC236}">
                <a16:creationId xmlns:a16="http://schemas.microsoft.com/office/drawing/2014/main" id="{20FB1A33-4EE3-8FDD-35CE-0E8FEE23B590}"/>
              </a:ext>
            </a:extLst>
          </p:cNvPr>
          <p:cNvSpPr txBox="1"/>
          <p:nvPr/>
        </p:nvSpPr>
        <p:spPr>
          <a:xfrm>
            <a:off x="236869" y="1200339"/>
            <a:ext cx="11955131" cy="4493538"/>
          </a:xfrm>
          <a:prstGeom prst="rect">
            <a:avLst/>
          </a:prstGeom>
          <a:noFill/>
        </p:spPr>
        <p:txBody>
          <a:bodyPr wrap="square">
            <a:spAutoFit/>
          </a:bodyPr>
          <a:lstStyle/>
          <a:p>
            <a:r>
              <a:rPr lang="en-GB" sz="2600" i="1"/>
              <a:t>['False', 'None', 'True', 'and', 'as', 'assert', 'break', 'class', 'continue', 'def', 'del', '</a:t>
            </a:r>
            <a:r>
              <a:rPr lang="en-GB" sz="2600" i="1" err="1"/>
              <a:t>elif</a:t>
            </a:r>
            <a:r>
              <a:rPr lang="en-GB" sz="2600" i="1"/>
              <a:t>', 'else', 'except', 'finally', 'for', 'from', 'global', 'if', 'import', 'in', 'is', 'lambda', 'nonlocal', 'not', 'or', 'pass', 'raise', 'return', 'try', 'while', 'with', 'yield’]</a:t>
            </a:r>
          </a:p>
          <a:p>
            <a:endParaRPr lang="en-GB" sz="2600"/>
          </a:p>
          <a:p>
            <a:r>
              <a:rPr lang="en-GB" sz="2600"/>
              <a:t>They are called </a:t>
            </a:r>
            <a:r>
              <a:rPr lang="en-GB" sz="2600" i="1">
                <a:highlight>
                  <a:srgbClr val="FFFF00"/>
                </a:highlight>
              </a:rPr>
              <a:t>keywords</a:t>
            </a:r>
            <a:r>
              <a:rPr lang="en-GB" sz="2600"/>
              <a:t> or (more precisely) </a:t>
            </a:r>
            <a:r>
              <a:rPr lang="en-GB" sz="2600">
                <a:highlight>
                  <a:srgbClr val="FFFF00"/>
                </a:highlight>
              </a:rPr>
              <a:t>reserved keywords</a:t>
            </a:r>
            <a:r>
              <a:rPr lang="en-GB" sz="2600"/>
              <a:t>. They are reserved because you mustn't use them as names: neither for your variables, nor functions, nor any other named entities you want to create.</a:t>
            </a:r>
          </a:p>
          <a:p>
            <a:r>
              <a:rPr lang="en-GB" sz="2600"/>
              <a:t>The meaning of the reserved word is predefined and mustn't be changed in any way.</a:t>
            </a:r>
          </a:p>
          <a:p>
            <a:r>
              <a:rPr lang="en-GB" sz="2600"/>
              <a:t>Fortunately, due to the fact that Python is case-sensitive, you can modify any of these words by changing the case of any letter, thus creating a new word, which is not reserved anymore.</a:t>
            </a:r>
          </a:p>
        </p:txBody>
      </p:sp>
      <p:sp>
        <p:nvSpPr>
          <p:cNvPr id="5" name="Content Placeholder 3">
            <a:extLst>
              <a:ext uri="{FF2B5EF4-FFF2-40B4-BE49-F238E27FC236}">
                <a16:creationId xmlns:a16="http://schemas.microsoft.com/office/drawing/2014/main" id="{F28D1C79-DEB9-0E0E-E605-EBA29A2CA620}"/>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297041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a:xfrm>
            <a:off x="829341" y="316084"/>
            <a:ext cx="5616608" cy="1043287"/>
          </a:xfrm>
        </p:spPr>
        <p:txBody>
          <a:bodyPr/>
          <a:lstStyle/>
          <a:p>
            <a:r>
              <a:rPr lang="en-GB"/>
              <a:t>Variables Exercise</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
        <p:nvSpPr>
          <p:cNvPr id="5" name="Content Placeholder 2">
            <a:extLst>
              <a:ext uri="{FF2B5EF4-FFF2-40B4-BE49-F238E27FC236}">
                <a16:creationId xmlns:a16="http://schemas.microsoft.com/office/drawing/2014/main" id="{DA242604-60C9-A9F1-D0E1-A8D15D5C0CD1}"/>
              </a:ext>
            </a:extLst>
          </p:cNvPr>
          <p:cNvSpPr txBox="1">
            <a:spLocks/>
          </p:cNvSpPr>
          <p:nvPr/>
        </p:nvSpPr>
        <p:spPr>
          <a:xfrm>
            <a:off x="767004" y="1475841"/>
            <a:ext cx="10843749" cy="5289176"/>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a:t>Create a variable </a:t>
            </a:r>
            <a:r>
              <a:rPr lang="en-GB" err="1"/>
              <a:t>myName</a:t>
            </a:r>
            <a:r>
              <a:rPr lang="en-GB"/>
              <a:t> and assign it value of your Name</a:t>
            </a:r>
          </a:p>
          <a:p>
            <a:pPr>
              <a:buFont typeface="Wingdings" panose="05000000000000000000" pitchFamily="2" charset="2"/>
              <a:buChar char="v"/>
            </a:pPr>
            <a:r>
              <a:rPr lang="en-GB"/>
              <a:t>Print it</a:t>
            </a:r>
          </a:p>
          <a:p>
            <a:pPr>
              <a:buFont typeface="Wingdings" panose="05000000000000000000" pitchFamily="2" charset="2"/>
              <a:buChar char="v"/>
            </a:pPr>
            <a:r>
              <a:rPr lang="en-GB"/>
              <a:t>Check the type of data of your variable</a:t>
            </a:r>
          </a:p>
          <a:p>
            <a:pPr>
              <a:buFont typeface="Wingdings" panose="05000000000000000000" pitchFamily="2" charset="2"/>
              <a:buChar char="v"/>
            </a:pPr>
            <a:r>
              <a:rPr lang="en-GB"/>
              <a:t>Find the length of your name </a:t>
            </a:r>
          </a:p>
          <a:p>
            <a:pPr marL="0" indent="0">
              <a:buNone/>
            </a:pPr>
            <a:endParaRPr lang="en-GB" b="0" i="0">
              <a:solidFill>
                <a:srgbClr val="374151"/>
              </a:solidFill>
              <a:effectLst/>
              <a:latin typeface="Söhne"/>
            </a:endParaRPr>
          </a:p>
          <a:p>
            <a:pPr marL="0" indent="0">
              <a:buNone/>
            </a:pPr>
            <a:r>
              <a:rPr lang="en-GB">
                <a:solidFill>
                  <a:srgbClr val="374151"/>
                </a:solidFill>
                <a:latin typeface="Söhne"/>
              </a:rPr>
              <a:t>	</a:t>
            </a:r>
          </a:p>
        </p:txBody>
      </p:sp>
    </p:spTree>
    <p:extLst>
      <p:ext uri="{BB962C8B-B14F-4D97-AF65-F5344CB8AC3E}">
        <p14:creationId xmlns:p14="http://schemas.microsoft.com/office/powerpoint/2010/main" val="174149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E21E0-9F8D-9AE2-1668-25527AD67910}"/>
              </a:ext>
            </a:extLst>
          </p:cNvPr>
          <p:cNvSpPr txBox="1"/>
          <p:nvPr/>
        </p:nvSpPr>
        <p:spPr>
          <a:xfrm>
            <a:off x="988304" y="1024145"/>
            <a:ext cx="8440617" cy="707886"/>
          </a:xfrm>
          <a:prstGeom prst="rect">
            <a:avLst/>
          </a:prstGeom>
          <a:noFill/>
        </p:spPr>
        <p:txBody>
          <a:bodyPr wrap="square">
            <a:spAutoFit/>
          </a:bodyPr>
          <a:lstStyle/>
          <a:p>
            <a:pPr algn="ctr"/>
            <a:r>
              <a:rPr lang="en-GB" sz="2000" b="1">
                <a:solidFill>
                  <a:srgbClr val="2F7EC0"/>
                </a:solidFill>
                <a:latin typeface="Open Sans" panose="020B0606030504020204" pitchFamily="34" charset="0"/>
                <a:ea typeface="Open Sans" panose="020B0606030504020204" pitchFamily="34" charset="0"/>
                <a:cs typeface="Open Sans" panose="020B0606030504020204" pitchFamily="34" charset="0"/>
              </a:rPr>
              <a:t>If you do not wish to have your camera displaying your personal environment, Microsoft Teams has a solution to this problem… </a:t>
            </a:r>
          </a:p>
        </p:txBody>
      </p:sp>
      <p:sp>
        <p:nvSpPr>
          <p:cNvPr id="5" name="TextBox 4">
            <a:extLst>
              <a:ext uri="{FF2B5EF4-FFF2-40B4-BE49-F238E27FC236}">
                <a16:creationId xmlns:a16="http://schemas.microsoft.com/office/drawing/2014/main" id="{513FB706-0148-A42D-B18C-429F1A49A26C}"/>
              </a:ext>
            </a:extLst>
          </p:cNvPr>
          <p:cNvSpPr txBox="1"/>
          <p:nvPr/>
        </p:nvSpPr>
        <p:spPr>
          <a:xfrm>
            <a:off x="190564" y="2179188"/>
            <a:ext cx="3406391" cy="923330"/>
          </a:xfrm>
          <a:prstGeom prst="rect">
            <a:avLst/>
          </a:prstGeom>
          <a:noFill/>
        </p:spPr>
        <p:txBody>
          <a:bodyPr wrap="square">
            <a:spAutoFit/>
          </a:bodyPr>
          <a:lstStyle/>
          <a:p>
            <a:pPr lvl="0"/>
            <a:r>
              <a:rPr lang="en-GB" sz="1800" b="1">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One: </a:t>
            </a:r>
            <a:r>
              <a:rPr lang="en-GB" sz="1800">
                <a:effectLst/>
                <a:latin typeface="Open Sans Light" panose="020B0306030504020204" pitchFamily="34" charset="0"/>
                <a:ea typeface="Open Sans Light" panose="020B0306030504020204" pitchFamily="34" charset="0"/>
                <a:cs typeface="Open Sans Light" panose="020B0306030504020204" pitchFamily="34" charset="0"/>
              </a:rPr>
              <a:t>Before you join a Teams video call, click the ‘Background Filters’ option. </a:t>
            </a:r>
          </a:p>
        </p:txBody>
      </p:sp>
      <p:grpSp>
        <p:nvGrpSpPr>
          <p:cNvPr id="6" name="Group 5">
            <a:extLst>
              <a:ext uri="{FF2B5EF4-FFF2-40B4-BE49-F238E27FC236}">
                <a16:creationId xmlns:a16="http://schemas.microsoft.com/office/drawing/2014/main" id="{B545F193-FE34-6465-2E27-2AF520D1C419}"/>
              </a:ext>
            </a:extLst>
          </p:cNvPr>
          <p:cNvGrpSpPr/>
          <p:nvPr/>
        </p:nvGrpSpPr>
        <p:grpSpPr>
          <a:xfrm>
            <a:off x="3444909" y="2094797"/>
            <a:ext cx="6149309" cy="3717755"/>
            <a:chOff x="3696985" y="1950771"/>
            <a:chExt cx="5748466" cy="3055914"/>
          </a:xfrm>
        </p:grpSpPr>
        <p:pic>
          <p:nvPicPr>
            <p:cNvPr id="7" name="Picture 6">
              <a:extLst>
                <a:ext uri="{FF2B5EF4-FFF2-40B4-BE49-F238E27FC236}">
                  <a16:creationId xmlns:a16="http://schemas.microsoft.com/office/drawing/2014/main" id="{31925278-C315-2400-CDC2-B8319A157F65}"/>
                </a:ext>
              </a:extLst>
            </p:cNvPr>
            <p:cNvPicPr>
              <a:picLocks noChangeAspect="1"/>
            </p:cNvPicPr>
            <p:nvPr/>
          </p:nvPicPr>
          <p:blipFill rotWithShape="1">
            <a:blip r:embed="rId2"/>
            <a:srcRect l="2902" t="13954" r="27650" b="13634"/>
            <a:stretch/>
          </p:blipFill>
          <p:spPr>
            <a:xfrm>
              <a:off x="3696985" y="1950771"/>
              <a:ext cx="5748466" cy="3055914"/>
            </a:xfrm>
            <a:prstGeom prst="rect">
              <a:avLst/>
            </a:prstGeom>
          </p:spPr>
        </p:pic>
        <p:sp>
          <p:nvSpPr>
            <p:cNvPr id="8" name="Oval 7">
              <a:extLst>
                <a:ext uri="{FF2B5EF4-FFF2-40B4-BE49-F238E27FC236}">
                  <a16:creationId xmlns:a16="http://schemas.microsoft.com/office/drawing/2014/main" id="{B4F6E5B5-23B1-84AD-3177-86FEF341F46C}"/>
                </a:ext>
              </a:extLst>
            </p:cNvPr>
            <p:cNvSpPr/>
            <p:nvPr/>
          </p:nvSpPr>
          <p:spPr>
            <a:xfrm>
              <a:off x="4320791" y="4265540"/>
              <a:ext cx="1024931" cy="4119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a:extLst>
              <a:ext uri="{FF2B5EF4-FFF2-40B4-BE49-F238E27FC236}">
                <a16:creationId xmlns:a16="http://schemas.microsoft.com/office/drawing/2014/main" id="{50A934AB-A3AB-7060-4814-3EBC3F893DD6}"/>
              </a:ext>
            </a:extLst>
          </p:cNvPr>
          <p:cNvPicPr>
            <a:picLocks noChangeAspect="1"/>
          </p:cNvPicPr>
          <p:nvPr/>
        </p:nvPicPr>
        <p:blipFill rotWithShape="1">
          <a:blip r:embed="rId3"/>
          <a:srcRect l="79337"/>
          <a:stretch/>
        </p:blipFill>
        <p:spPr>
          <a:xfrm>
            <a:off x="9836299" y="968396"/>
            <a:ext cx="2126594" cy="5698503"/>
          </a:xfrm>
          <a:prstGeom prst="rect">
            <a:avLst/>
          </a:prstGeom>
        </p:spPr>
      </p:pic>
      <p:sp>
        <p:nvSpPr>
          <p:cNvPr id="10" name="TextBox 9">
            <a:extLst>
              <a:ext uri="{FF2B5EF4-FFF2-40B4-BE49-F238E27FC236}">
                <a16:creationId xmlns:a16="http://schemas.microsoft.com/office/drawing/2014/main" id="{878CAE30-B78B-2129-815D-A20B22ABA38E}"/>
              </a:ext>
            </a:extLst>
          </p:cNvPr>
          <p:cNvSpPr txBox="1"/>
          <p:nvPr/>
        </p:nvSpPr>
        <p:spPr>
          <a:xfrm>
            <a:off x="190564" y="3355983"/>
            <a:ext cx="3215827" cy="923330"/>
          </a:xfrm>
          <a:prstGeom prst="rect">
            <a:avLst/>
          </a:prstGeom>
          <a:noFill/>
        </p:spPr>
        <p:txBody>
          <a:bodyPr wrap="square">
            <a:spAutoFit/>
          </a:bodyPr>
          <a:lstStyle/>
          <a:p>
            <a:pPr lvl="0"/>
            <a:r>
              <a:rPr lang="en-GB" sz="1800" b="1">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Two: </a:t>
            </a:r>
            <a:r>
              <a:rPr lang="en-GB" sz="1800">
                <a:effectLst/>
                <a:latin typeface="Open Sans Light" panose="020B0306030504020204" pitchFamily="34" charset="0"/>
                <a:ea typeface="Open Sans Light" panose="020B0306030504020204" pitchFamily="34" charset="0"/>
                <a:cs typeface="Open Sans Light" panose="020B0306030504020204" pitchFamily="34" charset="0"/>
              </a:rPr>
              <a:t>On the right-hand side, you can select any of the stock images. </a:t>
            </a:r>
          </a:p>
        </p:txBody>
      </p:sp>
      <p:sp>
        <p:nvSpPr>
          <p:cNvPr id="11" name="TextBox 10">
            <a:extLst>
              <a:ext uri="{FF2B5EF4-FFF2-40B4-BE49-F238E27FC236}">
                <a16:creationId xmlns:a16="http://schemas.microsoft.com/office/drawing/2014/main" id="{DDF0669B-4EE5-A427-31A8-785A25BDA6E7}"/>
              </a:ext>
            </a:extLst>
          </p:cNvPr>
          <p:cNvSpPr txBox="1"/>
          <p:nvPr/>
        </p:nvSpPr>
        <p:spPr>
          <a:xfrm>
            <a:off x="190564" y="4612223"/>
            <a:ext cx="3254345" cy="1200329"/>
          </a:xfrm>
          <a:prstGeom prst="rect">
            <a:avLst/>
          </a:prstGeom>
          <a:noFill/>
        </p:spPr>
        <p:txBody>
          <a:bodyPr wrap="square">
            <a:spAutoFit/>
          </a:bodyPr>
          <a:lstStyle/>
          <a:p>
            <a:pPr lvl="0"/>
            <a:r>
              <a:rPr lang="en-GB" b="1">
                <a:solidFill>
                  <a:srgbClr val="2F7EC0"/>
                </a:solidFill>
                <a:latin typeface="Open Sans Light" panose="020B0306030504020204" pitchFamily="34" charset="0"/>
                <a:ea typeface="Open Sans Light" panose="020B0306030504020204" pitchFamily="34" charset="0"/>
                <a:cs typeface="Open Sans Light" panose="020B0306030504020204" pitchFamily="34" charset="0"/>
              </a:rPr>
              <a:t>Step Three: </a:t>
            </a:r>
            <a:r>
              <a:rPr lang="en-GB" sz="1800">
                <a:effectLst/>
                <a:latin typeface="Open Sans Light" panose="020B0306030504020204" pitchFamily="34" charset="0"/>
                <a:ea typeface="Open Sans Light" panose="020B0306030504020204" pitchFamily="34" charset="0"/>
                <a:cs typeface="Open Sans Light" panose="020B0306030504020204" pitchFamily="34" charset="0"/>
              </a:rPr>
              <a:t>The image you choose will then appear in your background on the video call. </a:t>
            </a:r>
          </a:p>
        </p:txBody>
      </p:sp>
      <p:sp>
        <p:nvSpPr>
          <p:cNvPr id="12" name="TextBox 11">
            <a:extLst>
              <a:ext uri="{FF2B5EF4-FFF2-40B4-BE49-F238E27FC236}">
                <a16:creationId xmlns:a16="http://schemas.microsoft.com/office/drawing/2014/main" id="{A0D964CB-C632-9F70-D8F0-741412B1DF72}"/>
              </a:ext>
            </a:extLst>
          </p:cNvPr>
          <p:cNvSpPr txBox="1"/>
          <p:nvPr/>
        </p:nvSpPr>
        <p:spPr>
          <a:xfrm>
            <a:off x="190564" y="6179547"/>
            <a:ext cx="9594096" cy="369332"/>
          </a:xfrm>
          <a:prstGeom prst="rect">
            <a:avLst/>
          </a:prstGeom>
          <a:noFill/>
        </p:spPr>
        <p:txBody>
          <a:bodyPr wrap="square" rtlCol="0">
            <a:spAutoFit/>
          </a:bodyPr>
          <a:lstStyle/>
          <a:p>
            <a:r>
              <a:rPr lang="en-GB" i="1">
                <a:latin typeface="Open Sans Light" panose="020B0306030504020204" pitchFamily="34" charset="0"/>
                <a:ea typeface="Open Sans Light" panose="020B0306030504020204" pitchFamily="34" charset="0"/>
                <a:cs typeface="Open Sans Light" panose="020B0306030504020204" pitchFamily="34" charset="0"/>
              </a:rPr>
              <a:t>If you need any further support in regards to this requirement, please speak to your tutor directly. </a:t>
            </a:r>
          </a:p>
        </p:txBody>
      </p:sp>
      <p:sp>
        <p:nvSpPr>
          <p:cNvPr id="13" name="Content Placeholder 4">
            <a:extLst>
              <a:ext uri="{FF2B5EF4-FFF2-40B4-BE49-F238E27FC236}">
                <a16:creationId xmlns:a16="http://schemas.microsoft.com/office/drawing/2014/main" id="{711C679D-22C7-AC2B-7B65-6CC04C714442}"/>
              </a:ext>
            </a:extLst>
          </p:cNvPr>
          <p:cNvSpPr txBox="1">
            <a:spLocks/>
          </p:cNvSpPr>
          <p:nvPr/>
        </p:nvSpPr>
        <p:spPr>
          <a:xfrm>
            <a:off x="0" y="201288"/>
            <a:ext cx="12191999" cy="343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a:solidFill>
                  <a:schemeClr val="bg1"/>
                </a:solidFill>
                <a:latin typeface="Open Sans" panose="020B0606030504020204" pitchFamily="34" charset="0"/>
                <a:ea typeface="Open Sans" panose="020B0606030504020204" pitchFamily="34" charset="0"/>
                <a:cs typeface="Open Sans" panose="020B0606030504020204" pitchFamily="34" charset="0"/>
              </a:rPr>
              <a:t>Background filters</a:t>
            </a:r>
            <a:endParaRPr lang="en-US"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00320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C6DB-CB1D-ED0E-D0CA-BBAEF5B457C2}"/>
              </a:ext>
            </a:extLst>
          </p:cNvPr>
          <p:cNvSpPr>
            <a:spLocks noGrp="1"/>
          </p:cNvSpPr>
          <p:nvPr>
            <p:ph type="ctrTitle"/>
          </p:nvPr>
        </p:nvSpPr>
        <p:spPr/>
        <p:txBody>
          <a:bodyPr/>
          <a:lstStyle/>
          <a:p>
            <a:r>
              <a:rPr lang="en-GB" b="1" i="0">
                <a:solidFill>
                  <a:srgbClr val="FFFFFF"/>
                </a:solidFill>
                <a:effectLst/>
                <a:latin typeface="Cisco Sans"/>
              </a:rPr>
              <a:t> The input() function</a:t>
            </a:r>
            <a:endParaRPr lang="en-GB"/>
          </a:p>
        </p:txBody>
      </p:sp>
      <p:sp>
        <p:nvSpPr>
          <p:cNvPr id="4" name="TextBox 3">
            <a:extLst>
              <a:ext uri="{FF2B5EF4-FFF2-40B4-BE49-F238E27FC236}">
                <a16:creationId xmlns:a16="http://schemas.microsoft.com/office/drawing/2014/main" id="{8CAA0A74-A05B-C57F-D370-39F0F62E1FED}"/>
              </a:ext>
            </a:extLst>
          </p:cNvPr>
          <p:cNvSpPr txBox="1"/>
          <p:nvPr/>
        </p:nvSpPr>
        <p:spPr>
          <a:xfrm>
            <a:off x="207144" y="1292777"/>
            <a:ext cx="11984855" cy="3108543"/>
          </a:xfrm>
          <a:prstGeom prst="rect">
            <a:avLst/>
          </a:prstGeom>
          <a:noFill/>
        </p:spPr>
        <p:txBody>
          <a:bodyPr wrap="square">
            <a:spAutoFit/>
          </a:bodyPr>
          <a:lstStyle/>
          <a:p>
            <a:r>
              <a:rPr lang="en-GB" sz="2800"/>
              <a:t>The input() function is able to read data entered by the user and to return the same data to the running program.</a:t>
            </a:r>
          </a:p>
          <a:p>
            <a:endParaRPr lang="en-GB" sz="2800"/>
          </a:p>
          <a:p>
            <a:r>
              <a:rPr lang="en-GB" sz="2800"/>
              <a:t>The program can manipulate the data, making the code truly interactive.</a:t>
            </a:r>
          </a:p>
          <a:p>
            <a:endParaRPr lang="en-GB" sz="2800"/>
          </a:p>
          <a:p>
            <a:r>
              <a:rPr lang="en-GB" sz="2800"/>
              <a:t>Virtually all programs read and process data. A program which doesn't get a user's input is a deaf program</a:t>
            </a:r>
          </a:p>
        </p:txBody>
      </p:sp>
      <p:sp>
        <p:nvSpPr>
          <p:cNvPr id="3" name="Content Placeholder 3">
            <a:extLst>
              <a:ext uri="{FF2B5EF4-FFF2-40B4-BE49-F238E27FC236}">
                <a16:creationId xmlns:a16="http://schemas.microsoft.com/office/drawing/2014/main" id="{EA46579B-2DBC-AEBB-9721-0240DECB2A42}"/>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488017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2A37-99D9-7F3E-B3C6-4ACED44B048E}"/>
              </a:ext>
            </a:extLst>
          </p:cNvPr>
          <p:cNvSpPr>
            <a:spLocks noGrp="1"/>
          </p:cNvSpPr>
          <p:nvPr>
            <p:ph type="ctrTitle"/>
          </p:nvPr>
        </p:nvSpPr>
        <p:spPr/>
        <p:txBody>
          <a:bodyPr/>
          <a:lstStyle/>
          <a:p>
            <a:r>
              <a:rPr lang="en-GB" b="1" i="0">
                <a:solidFill>
                  <a:srgbClr val="FFFFFF"/>
                </a:solidFill>
                <a:effectLst/>
                <a:latin typeface="Cisco Sans"/>
              </a:rPr>
              <a:t> The input() function</a:t>
            </a:r>
            <a:endParaRPr lang="en-GB"/>
          </a:p>
        </p:txBody>
      </p:sp>
      <p:sp>
        <p:nvSpPr>
          <p:cNvPr id="4" name="TextBox 3">
            <a:extLst>
              <a:ext uri="{FF2B5EF4-FFF2-40B4-BE49-F238E27FC236}">
                <a16:creationId xmlns:a16="http://schemas.microsoft.com/office/drawing/2014/main" id="{727A5E8A-A07F-9625-A717-AB247504FD90}"/>
              </a:ext>
            </a:extLst>
          </p:cNvPr>
          <p:cNvSpPr txBox="1"/>
          <p:nvPr/>
        </p:nvSpPr>
        <p:spPr>
          <a:xfrm>
            <a:off x="486209" y="1613118"/>
            <a:ext cx="9433737" cy="1815882"/>
          </a:xfrm>
          <a:prstGeom prst="rect">
            <a:avLst/>
          </a:prstGeom>
          <a:noFill/>
        </p:spPr>
        <p:txBody>
          <a:bodyPr wrap="square">
            <a:spAutoFit/>
          </a:bodyPr>
          <a:lstStyle/>
          <a:p>
            <a:r>
              <a:rPr lang="en-GB" sz="2800">
                <a:highlight>
                  <a:srgbClr val="FFFF00"/>
                </a:highlight>
              </a:rPr>
              <a:t>print("Tell me anything...")</a:t>
            </a:r>
          </a:p>
          <a:p>
            <a:r>
              <a:rPr lang="en-GB" sz="2800">
                <a:highlight>
                  <a:srgbClr val="FFFF00"/>
                </a:highlight>
              </a:rPr>
              <a:t>anything = input()</a:t>
            </a:r>
          </a:p>
          <a:p>
            <a:r>
              <a:rPr lang="en-GB" sz="2800">
                <a:highlight>
                  <a:srgbClr val="FFFF00"/>
                </a:highlight>
              </a:rPr>
              <a:t>print("Hmm...", anything, "... Really?")</a:t>
            </a:r>
          </a:p>
          <a:p>
            <a:endParaRPr lang="en-GB" sz="2800">
              <a:highlight>
                <a:srgbClr val="FFFF00"/>
              </a:highlight>
            </a:endParaRPr>
          </a:p>
        </p:txBody>
      </p:sp>
      <p:sp>
        <p:nvSpPr>
          <p:cNvPr id="3" name="Content Placeholder 3">
            <a:extLst>
              <a:ext uri="{FF2B5EF4-FFF2-40B4-BE49-F238E27FC236}">
                <a16:creationId xmlns:a16="http://schemas.microsoft.com/office/drawing/2014/main" id="{FCA17F34-5747-E9E5-84B3-54522DB7DCCA}"/>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1179322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6C0B-1D62-BD99-1D6A-11C63F631F4C}"/>
              </a:ext>
            </a:extLst>
          </p:cNvPr>
          <p:cNvSpPr>
            <a:spLocks noGrp="1"/>
          </p:cNvSpPr>
          <p:nvPr>
            <p:ph type="ctrTitle"/>
          </p:nvPr>
        </p:nvSpPr>
        <p:spPr>
          <a:xfrm>
            <a:off x="202015" y="337348"/>
            <a:ext cx="5557939" cy="1043287"/>
          </a:xfrm>
        </p:spPr>
        <p:txBody>
          <a:bodyPr>
            <a:normAutofit/>
          </a:bodyPr>
          <a:lstStyle/>
          <a:p>
            <a:r>
              <a:rPr lang="en-GB" sz="2400" b="1" i="0">
                <a:effectLst/>
                <a:latin typeface="Cisco Sans"/>
                <a:ea typeface="Open Sans Semibold"/>
                <a:cs typeface="Open Sans Semibold"/>
              </a:rPr>
              <a:t>The input() with an argument</a:t>
            </a:r>
            <a:endParaRPr lang="en-GB" sz="2400">
              <a:ea typeface="Open Sans Semibold"/>
              <a:cs typeface="Open Sans Semibold"/>
            </a:endParaRPr>
          </a:p>
        </p:txBody>
      </p:sp>
      <p:sp>
        <p:nvSpPr>
          <p:cNvPr id="8" name="TextBox 7">
            <a:extLst>
              <a:ext uri="{FF2B5EF4-FFF2-40B4-BE49-F238E27FC236}">
                <a16:creationId xmlns:a16="http://schemas.microsoft.com/office/drawing/2014/main" id="{79DE284B-4EA3-B450-8E47-CEEE03B41E1B}"/>
              </a:ext>
            </a:extLst>
          </p:cNvPr>
          <p:cNvSpPr txBox="1"/>
          <p:nvPr/>
        </p:nvSpPr>
        <p:spPr>
          <a:xfrm>
            <a:off x="517894" y="1893445"/>
            <a:ext cx="11156212" cy="3108543"/>
          </a:xfrm>
          <a:prstGeom prst="rect">
            <a:avLst/>
          </a:prstGeom>
          <a:noFill/>
        </p:spPr>
        <p:txBody>
          <a:bodyPr wrap="square">
            <a:spAutoFit/>
          </a:bodyPr>
          <a:lstStyle/>
          <a:p>
            <a:pPr algn="l"/>
            <a:r>
              <a:rPr lang="en-GB" sz="2800" b="0" i="0">
                <a:effectLst/>
                <a:latin typeface="Cisco Sans"/>
              </a:rPr>
              <a:t>The input() function can do something else: it can prompt the user without any help from print().</a:t>
            </a:r>
          </a:p>
          <a:p>
            <a:pPr algn="l"/>
            <a:endParaRPr lang="en-GB" sz="2800">
              <a:latin typeface="Cisco Sans"/>
            </a:endParaRPr>
          </a:p>
          <a:p>
            <a:pPr algn="l"/>
            <a:r>
              <a:rPr lang="en-GB" sz="2800" b="0" i="0">
                <a:effectLst/>
                <a:highlight>
                  <a:srgbClr val="FFFF00"/>
                </a:highlight>
                <a:latin typeface="Cisco Sans"/>
              </a:rPr>
              <a:t>anything = input("Tell me anything...")</a:t>
            </a:r>
          </a:p>
          <a:p>
            <a:pPr algn="l"/>
            <a:r>
              <a:rPr lang="en-GB" sz="2800" b="0" i="0">
                <a:effectLst/>
                <a:highlight>
                  <a:srgbClr val="FFFF00"/>
                </a:highlight>
                <a:latin typeface="Cisco Sans"/>
              </a:rPr>
              <a:t>print("Hmm...", anything, "...Really?")</a:t>
            </a:r>
          </a:p>
          <a:p>
            <a:pPr algn="l"/>
            <a:endParaRPr lang="en-GB" sz="2800" b="0" i="0">
              <a:effectLst/>
              <a:latin typeface="Cisco Sans"/>
            </a:endParaRPr>
          </a:p>
          <a:p>
            <a:pPr algn="l"/>
            <a:endParaRPr lang="en-GB" sz="2800" b="0" i="0">
              <a:effectLst/>
              <a:latin typeface="Cisco Sans"/>
            </a:endParaRPr>
          </a:p>
        </p:txBody>
      </p:sp>
      <p:sp>
        <p:nvSpPr>
          <p:cNvPr id="3" name="Content Placeholder 3">
            <a:extLst>
              <a:ext uri="{FF2B5EF4-FFF2-40B4-BE49-F238E27FC236}">
                <a16:creationId xmlns:a16="http://schemas.microsoft.com/office/drawing/2014/main" id="{B142141D-B9BE-E519-98A8-0EA5609B13AA}"/>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411010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30BC-BD78-6EA5-A13E-EEC8D9F6BAF7}"/>
              </a:ext>
            </a:extLst>
          </p:cNvPr>
          <p:cNvSpPr>
            <a:spLocks noGrp="1"/>
          </p:cNvSpPr>
          <p:nvPr>
            <p:ph type="ctrTitle"/>
          </p:nvPr>
        </p:nvSpPr>
        <p:spPr/>
        <p:txBody>
          <a:bodyPr>
            <a:normAutofit/>
          </a:bodyPr>
          <a:lstStyle/>
          <a:p>
            <a:r>
              <a:rPr lang="en-GB" sz="2400" b="1" i="0">
                <a:effectLst/>
                <a:latin typeface="Cisco Sans"/>
                <a:ea typeface="Open Sans Semibold"/>
                <a:cs typeface="Open Sans Semibold"/>
              </a:rPr>
              <a:t>The input() with an argument</a:t>
            </a:r>
            <a:endParaRPr lang="en-GB" sz="2400">
              <a:ea typeface="Open Sans Semibold"/>
              <a:cs typeface="Open Sans Semibold"/>
            </a:endParaRPr>
          </a:p>
        </p:txBody>
      </p:sp>
      <p:sp>
        <p:nvSpPr>
          <p:cNvPr id="4" name="TextBox 3">
            <a:extLst>
              <a:ext uri="{FF2B5EF4-FFF2-40B4-BE49-F238E27FC236}">
                <a16:creationId xmlns:a16="http://schemas.microsoft.com/office/drawing/2014/main" id="{219D0C34-FFE7-2EAC-4CBC-CD9A66FC2B78}"/>
              </a:ext>
            </a:extLst>
          </p:cNvPr>
          <p:cNvSpPr txBox="1"/>
          <p:nvPr/>
        </p:nvSpPr>
        <p:spPr>
          <a:xfrm>
            <a:off x="207145" y="1233951"/>
            <a:ext cx="11984855" cy="5262979"/>
          </a:xfrm>
          <a:prstGeom prst="rect">
            <a:avLst/>
          </a:prstGeom>
          <a:noFill/>
        </p:spPr>
        <p:txBody>
          <a:bodyPr wrap="square">
            <a:spAutoFit/>
          </a:bodyPr>
          <a:lstStyle/>
          <a:p>
            <a:r>
              <a:rPr lang="en-GB" sz="2800"/>
              <a:t>We've said it already, but it must be unambiguously stated once again: the result of the input() function is a string.</a:t>
            </a:r>
          </a:p>
          <a:p>
            <a:r>
              <a:rPr lang="en-GB" sz="2800"/>
              <a:t>A string containing all the characters the user enters from the keyboard. It is not an integer or a float.</a:t>
            </a:r>
          </a:p>
          <a:p>
            <a:r>
              <a:rPr lang="en-GB" sz="2800"/>
              <a:t>This means that you mustn't use it as an argument of any arithmetic operation, e.g., you can't use this data to square it, divide it by anything, or divide anything by it.</a:t>
            </a:r>
          </a:p>
          <a:p>
            <a:endParaRPr lang="en-GB" sz="2800"/>
          </a:p>
          <a:p>
            <a:r>
              <a:rPr lang="en-GB" sz="2800">
                <a:highlight>
                  <a:srgbClr val="FFFF00"/>
                </a:highlight>
              </a:rPr>
              <a:t>anything = input("Enter a number: ")</a:t>
            </a:r>
          </a:p>
          <a:p>
            <a:r>
              <a:rPr lang="en-GB" sz="2800">
                <a:highlight>
                  <a:srgbClr val="FFFF00"/>
                </a:highlight>
              </a:rPr>
              <a:t>something = anything ** 2.0</a:t>
            </a:r>
          </a:p>
          <a:p>
            <a:r>
              <a:rPr lang="en-GB" sz="2800">
                <a:highlight>
                  <a:srgbClr val="FFFF00"/>
                </a:highlight>
              </a:rPr>
              <a:t>print(anything, "to the power of 2 is", something)</a:t>
            </a:r>
          </a:p>
          <a:p>
            <a:endParaRPr lang="en-GB" sz="2800"/>
          </a:p>
        </p:txBody>
      </p:sp>
      <p:sp>
        <p:nvSpPr>
          <p:cNvPr id="3" name="Content Placeholder 3">
            <a:extLst>
              <a:ext uri="{FF2B5EF4-FFF2-40B4-BE49-F238E27FC236}">
                <a16:creationId xmlns:a16="http://schemas.microsoft.com/office/drawing/2014/main" id="{AFA4034A-0203-944E-CC3F-AA8BD07DFEB4}"/>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607729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5C03-7F47-B581-32FB-4C589573D4CE}"/>
              </a:ext>
            </a:extLst>
          </p:cNvPr>
          <p:cNvSpPr>
            <a:spLocks noGrp="1"/>
          </p:cNvSpPr>
          <p:nvPr>
            <p:ph type="ctrTitle"/>
          </p:nvPr>
        </p:nvSpPr>
        <p:spPr/>
        <p:txBody>
          <a:bodyPr/>
          <a:lstStyle/>
          <a:p>
            <a:r>
              <a:rPr lang="en-GB" sz="2800"/>
              <a:t>Casting in Python</a:t>
            </a:r>
            <a:endParaRPr lang="en-GB"/>
          </a:p>
        </p:txBody>
      </p:sp>
      <p:sp>
        <p:nvSpPr>
          <p:cNvPr id="4" name="TextBox 3">
            <a:extLst>
              <a:ext uri="{FF2B5EF4-FFF2-40B4-BE49-F238E27FC236}">
                <a16:creationId xmlns:a16="http://schemas.microsoft.com/office/drawing/2014/main" id="{C275F1A2-6FF0-F815-8EF2-A96454A95E81}"/>
              </a:ext>
            </a:extLst>
          </p:cNvPr>
          <p:cNvSpPr txBox="1"/>
          <p:nvPr/>
        </p:nvSpPr>
        <p:spPr>
          <a:xfrm>
            <a:off x="560867" y="2041473"/>
            <a:ext cx="10241812" cy="2677656"/>
          </a:xfrm>
          <a:prstGeom prst="rect">
            <a:avLst/>
          </a:prstGeom>
          <a:noFill/>
        </p:spPr>
        <p:txBody>
          <a:bodyPr wrap="square">
            <a:spAutoFit/>
          </a:bodyPr>
          <a:lstStyle/>
          <a:p>
            <a:r>
              <a:rPr lang="en-GB" sz="2800" b="0" i="0">
                <a:effectLst/>
              </a:rPr>
              <a:t>There may be times when you want to specify a type on to a variable. This can be done with casting.</a:t>
            </a:r>
          </a:p>
          <a:p>
            <a:endParaRPr lang="en-GB" sz="2800"/>
          </a:p>
          <a:p>
            <a:pPr marL="0" indent="0">
              <a:buNone/>
            </a:pPr>
            <a:r>
              <a:rPr lang="en-GB" sz="2800"/>
              <a:t>c</a:t>
            </a:r>
            <a:r>
              <a:rPr lang="en-GB" sz="2800" b="0" i="0">
                <a:effectLst/>
              </a:rPr>
              <a:t> = int(1)   </a:t>
            </a:r>
          </a:p>
          <a:p>
            <a:pPr marL="0" indent="0">
              <a:buNone/>
            </a:pPr>
            <a:r>
              <a:rPr lang="en-GB" sz="2800"/>
              <a:t>b</a:t>
            </a:r>
            <a:r>
              <a:rPr lang="en-GB" sz="2800" b="0" i="0">
                <a:effectLst/>
              </a:rPr>
              <a:t> = int(</a:t>
            </a:r>
            <a:r>
              <a:rPr lang="en-GB" sz="2800"/>
              <a:t>3</a:t>
            </a:r>
            <a:r>
              <a:rPr lang="en-GB" sz="2800" b="0" i="0">
                <a:effectLst/>
              </a:rPr>
              <a:t>.8) </a:t>
            </a:r>
          </a:p>
          <a:p>
            <a:pPr marL="0" indent="0">
              <a:buNone/>
            </a:pPr>
            <a:r>
              <a:rPr lang="en-GB" sz="2800"/>
              <a:t>c</a:t>
            </a:r>
            <a:r>
              <a:rPr lang="en-GB" sz="2800" b="0" i="0">
                <a:effectLst/>
              </a:rPr>
              <a:t> = int(“5") </a:t>
            </a:r>
            <a:endParaRPr lang="en-GB" sz="2800"/>
          </a:p>
        </p:txBody>
      </p:sp>
      <p:sp>
        <p:nvSpPr>
          <p:cNvPr id="3" name="Content Placeholder 3">
            <a:extLst>
              <a:ext uri="{FF2B5EF4-FFF2-40B4-BE49-F238E27FC236}">
                <a16:creationId xmlns:a16="http://schemas.microsoft.com/office/drawing/2014/main" id="{916963CF-AB3A-251B-4F9A-08508EA7AD1C}"/>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1965854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AD4E-647C-1A4B-DCFC-9C403106C066}"/>
              </a:ext>
            </a:extLst>
          </p:cNvPr>
          <p:cNvSpPr>
            <a:spLocks noGrp="1"/>
          </p:cNvSpPr>
          <p:nvPr>
            <p:ph type="ctrTitle"/>
          </p:nvPr>
        </p:nvSpPr>
        <p:spPr/>
        <p:txBody>
          <a:bodyPr>
            <a:normAutofit/>
          </a:bodyPr>
          <a:lstStyle/>
          <a:p>
            <a:r>
              <a:rPr lang="en-GB" sz="2000" b="1" i="0">
                <a:solidFill>
                  <a:srgbClr val="FFFFFF"/>
                </a:solidFill>
                <a:effectLst/>
                <a:latin typeface="Cisco Sans"/>
                <a:ea typeface="Open Sans Semibold"/>
                <a:cs typeface="Open Sans Semibold"/>
              </a:rPr>
              <a:t>Type casting (type conversions)</a:t>
            </a:r>
            <a:endParaRPr lang="en-GB" sz="2000">
              <a:ea typeface="Open Sans Semibold"/>
              <a:cs typeface="Open Sans Semibold"/>
            </a:endParaRPr>
          </a:p>
        </p:txBody>
      </p:sp>
      <p:sp>
        <p:nvSpPr>
          <p:cNvPr id="4" name="TextBox 3">
            <a:extLst>
              <a:ext uri="{FF2B5EF4-FFF2-40B4-BE49-F238E27FC236}">
                <a16:creationId xmlns:a16="http://schemas.microsoft.com/office/drawing/2014/main" id="{7B66B308-8FE8-3557-DBAF-94FF3D4DD0F0}"/>
              </a:ext>
            </a:extLst>
          </p:cNvPr>
          <p:cNvSpPr txBox="1"/>
          <p:nvPr/>
        </p:nvSpPr>
        <p:spPr>
          <a:xfrm>
            <a:off x="207145" y="1380635"/>
            <a:ext cx="11453923" cy="3539430"/>
          </a:xfrm>
          <a:prstGeom prst="rect">
            <a:avLst/>
          </a:prstGeom>
          <a:noFill/>
        </p:spPr>
        <p:txBody>
          <a:bodyPr wrap="square">
            <a:spAutoFit/>
          </a:bodyPr>
          <a:lstStyle/>
          <a:p>
            <a:pPr algn="l"/>
            <a:r>
              <a:rPr lang="en-GB" sz="2800" b="0" i="0">
                <a:effectLst/>
                <a:latin typeface="Cisco Sans"/>
              </a:rPr>
              <a:t>Python offers two simple functions to specify a type of data and solve this problem ‒ here they are: int() and float().</a:t>
            </a:r>
          </a:p>
          <a:p>
            <a:pPr algn="l"/>
            <a:r>
              <a:rPr lang="en-GB" sz="2800" b="0" i="0">
                <a:effectLst/>
                <a:latin typeface="Cisco Sans"/>
              </a:rPr>
              <a:t>Their names are self-commenting:</a:t>
            </a:r>
          </a:p>
          <a:p>
            <a:pPr algn="l">
              <a:buFont typeface="Arial" panose="020B0604020202020204" pitchFamily="34" charset="0"/>
              <a:buChar char="•"/>
            </a:pPr>
            <a:r>
              <a:rPr lang="en-GB" sz="2800" b="0" i="0">
                <a:effectLst/>
                <a:latin typeface="Cisco Sans"/>
              </a:rPr>
              <a:t>the int() function </a:t>
            </a:r>
            <a:r>
              <a:rPr lang="en-GB" sz="2800" b="1" i="0">
                <a:effectLst/>
                <a:latin typeface="Cisco Sans"/>
              </a:rPr>
              <a:t>takes one argument</a:t>
            </a:r>
            <a:r>
              <a:rPr lang="en-GB" sz="2800" b="0" i="0">
                <a:effectLst/>
                <a:latin typeface="Cisco Sans"/>
              </a:rPr>
              <a:t> (e.g., a string: int(string)) and tries to convert it into an integer; if it fails, the whole program will fail too (there is a workaround for this situation, but we'll show you this a little later);</a:t>
            </a:r>
          </a:p>
          <a:p>
            <a:pPr algn="l">
              <a:buFont typeface="Arial" panose="020B0604020202020204" pitchFamily="34" charset="0"/>
              <a:buChar char="•"/>
            </a:pPr>
            <a:r>
              <a:rPr lang="en-GB" sz="2800" b="0" i="0">
                <a:effectLst/>
                <a:latin typeface="Cisco Sans"/>
              </a:rPr>
              <a:t>the float() function takes one argument (e.g., a string: float(string)) and tries to convert it into a float (the rest is the same).</a:t>
            </a:r>
          </a:p>
        </p:txBody>
      </p:sp>
      <p:sp>
        <p:nvSpPr>
          <p:cNvPr id="3" name="Content Placeholder 3">
            <a:extLst>
              <a:ext uri="{FF2B5EF4-FFF2-40B4-BE49-F238E27FC236}">
                <a16:creationId xmlns:a16="http://schemas.microsoft.com/office/drawing/2014/main" id="{C58EA88A-2AC8-76EB-778A-D1640CCFEC3B}"/>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3274446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1053-525E-F513-D189-84C1C43D5EAD}"/>
              </a:ext>
            </a:extLst>
          </p:cNvPr>
          <p:cNvSpPr>
            <a:spLocks noGrp="1"/>
          </p:cNvSpPr>
          <p:nvPr>
            <p:ph type="ctrTitle"/>
          </p:nvPr>
        </p:nvSpPr>
        <p:spPr>
          <a:xfrm>
            <a:off x="666" y="337348"/>
            <a:ext cx="5616608" cy="1043287"/>
          </a:xfrm>
        </p:spPr>
        <p:txBody>
          <a:bodyPr/>
          <a:lstStyle/>
          <a:p>
            <a:r>
              <a:rPr lang="en-GB" sz="2800" b="1" i="0">
                <a:solidFill>
                  <a:srgbClr val="FFFFFF"/>
                </a:solidFill>
                <a:effectLst/>
                <a:latin typeface="Cisco Sans"/>
              </a:rPr>
              <a:t>Type casting (type conversions)</a:t>
            </a:r>
            <a:endParaRPr lang="en-GB"/>
          </a:p>
        </p:txBody>
      </p:sp>
      <p:sp>
        <p:nvSpPr>
          <p:cNvPr id="4" name="TextBox 3">
            <a:extLst>
              <a:ext uri="{FF2B5EF4-FFF2-40B4-BE49-F238E27FC236}">
                <a16:creationId xmlns:a16="http://schemas.microsoft.com/office/drawing/2014/main" id="{EE589982-06C9-9096-B78C-B6B2A62A8BCF}"/>
              </a:ext>
            </a:extLst>
          </p:cNvPr>
          <p:cNvSpPr txBox="1"/>
          <p:nvPr/>
        </p:nvSpPr>
        <p:spPr>
          <a:xfrm>
            <a:off x="475806" y="1904079"/>
            <a:ext cx="11485821" cy="1384995"/>
          </a:xfrm>
          <a:prstGeom prst="rect">
            <a:avLst/>
          </a:prstGeom>
          <a:noFill/>
        </p:spPr>
        <p:txBody>
          <a:bodyPr wrap="square">
            <a:spAutoFit/>
          </a:bodyPr>
          <a:lstStyle/>
          <a:p>
            <a:r>
              <a:rPr lang="en-GB" sz="2800">
                <a:highlight>
                  <a:srgbClr val="FFFF00"/>
                </a:highlight>
              </a:rPr>
              <a:t>anything = float(input("Enter a number: "))</a:t>
            </a:r>
          </a:p>
          <a:p>
            <a:r>
              <a:rPr lang="en-GB" sz="2800">
                <a:highlight>
                  <a:srgbClr val="FFFF00"/>
                </a:highlight>
              </a:rPr>
              <a:t>something = anything ** 2.0</a:t>
            </a:r>
          </a:p>
          <a:p>
            <a:r>
              <a:rPr lang="en-GB" sz="2800">
                <a:highlight>
                  <a:srgbClr val="FFFF00"/>
                </a:highlight>
              </a:rPr>
              <a:t>print(anything, "to the power of 2 is", something)</a:t>
            </a:r>
          </a:p>
        </p:txBody>
      </p:sp>
      <p:sp>
        <p:nvSpPr>
          <p:cNvPr id="3" name="Content Placeholder 3">
            <a:extLst>
              <a:ext uri="{FF2B5EF4-FFF2-40B4-BE49-F238E27FC236}">
                <a16:creationId xmlns:a16="http://schemas.microsoft.com/office/drawing/2014/main" id="{56300812-43F2-CABD-3D9D-F1E12DD60216}"/>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4011708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a:xfrm>
            <a:off x="62952" y="316084"/>
            <a:ext cx="5616608" cy="1043287"/>
          </a:xfrm>
        </p:spPr>
        <p:txBody>
          <a:bodyPr>
            <a:normAutofit/>
          </a:bodyPr>
          <a:lstStyle/>
          <a:p>
            <a:r>
              <a:rPr lang="en-GB"/>
              <a:t>First Programme</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800"/>
              <a:t>Bootcamp</a:t>
            </a:r>
          </a:p>
        </p:txBody>
      </p:sp>
      <p:sp>
        <p:nvSpPr>
          <p:cNvPr id="5" name="Content Placeholder 2">
            <a:extLst>
              <a:ext uri="{FF2B5EF4-FFF2-40B4-BE49-F238E27FC236}">
                <a16:creationId xmlns:a16="http://schemas.microsoft.com/office/drawing/2014/main" id="{DA242604-60C9-A9F1-D0E1-A8D15D5C0CD1}"/>
              </a:ext>
            </a:extLst>
          </p:cNvPr>
          <p:cNvSpPr txBox="1">
            <a:spLocks/>
          </p:cNvSpPr>
          <p:nvPr/>
        </p:nvSpPr>
        <p:spPr>
          <a:xfrm>
            <a:off x="767004" y="1475841"/>
            <a:ext cx="10843749" cy="5289176"/>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b="1">
              <a:solidFill>
                <a:srgbClr val="374151"/>
              </a:solidFill>
              <a:latin typeface="Söhne"/>
            </a:endParaRPr>
          </a:p>
        </p:txBody>
      </p:sp>
      <p:sp>
        <p:nvSpPr>
          <p:cNvPr id="4" name="TextBox 3">
            <a:extLst>
              <a:ext uri="{FF2B5EF4-FFF2-40B4-BE49-F238E27FC236}">
                <a16:creationId xmlns:a16="http://schemas.microsoft.com/office/drawing/2014/main" id="{F5D7E97F-E163-7345-99B7-EA523ADB52B6}"/>
              </a:ext>
            </a:extLst>
          </p:cNvPr>
          <p:cNvSpPr txBox="1"/>
          <p:nvPr/>
        </p:nvSpPr>
        <p:spPr>
          <a:xfrm>
            <a:off x="315434" y="1359371"/>
            <a:ext cx="10728252" cy="4401205"/>
          </a:xfrm>
          <a:prstGeom prst="rect">
            <a:avLst/>
          </a:prstGeom>
          <a:noFill/>
        </p:spPr>
        <p:txBody>
          <a:bodyPr wrap="square" rtlCol="0">
            <a:spAutoFit/>
          </a:bodyPr>
          <a:lstStyle/>
          <a:p>
            <a:pPr marL="0" indent="0">
              <a:buNone/>
            </a:pPr>
            <a:r>
              <a:rPr lang="en-GB" sz="2800">
                <a:highlight>
                  <a:srgbClr val="FFFF00"/>
                </a:highlight>
              </a:rPr>
              <a:t># This program says hello and asks for my name.</a:t>
            </a:r>
          </a:p>
          <a:p>
            <a:pPr marL="0" indent="0">
              <a:buNone/>
            </a:pPr>
            <a:r>
              <a:rPr lang="en-GB" sz="2800" b="1">
                <a:highlight>
                  <a:srgbClr val="FFFF00"/>
                </a:highlight>
              </a:rPr>
              <a:t>print</a:t>
            </a:r>
            <a:r>
              <a:rPr lang="en-GB" sz="2800">
                <a:highlight>
                  <a:srgbClr val="FFFF00"/>
                </a:highlight>
              </a:rPr>
              <a:t>('Hello, world!')</a:t>
            </a:r>
          </a:p>
          <a:p>
            <a:pPr marL="0" indent="0">
              <a:buNone/>
            </a:pPr>
            <a:r>
              <a:rPr lang="en-GB" sz="2800">
                <a:highlight>
                  <a:srgbClr val="FFFF00"/>
                </a:highlight>
              </a:rPr>
              <a:t>print('What is your name?')    # ask for their name</a:t>
            </a:r>
          </a:p>
          <a:p>
            <a:pPr marL="0" indent="0">
              <a:buNone/>
            </a:pPr>
            <a:r>
              <a:rPr lang="en-GB" sz="2800" err="1">
                <a:highlight>
                  <a:srgbClr val="FFFF00"/>
                </a:highlight>
              </a:rPr>
              <a:t>myName</a:t>
            </a:r>
            <a:r>
              <a:rPr lang="en-GB" sz="2800">
                <a:highlight>
                  <a:srgbClr val="FFFF00"/>
                </a:highlight>
              </a:rPr>
              <a:t> = </a:t>
            </a:r>
            <a:r>
              <a:rPr lang="en-GB" sz="2800" b="1">
                <a:highlight>
                  <a:srgbClr val="FFFF00"/>
                </a:highlight>
              </a:rPr>
              <a:t>input</a:t>
            </a:r>
            <a:r>
              <a:rPr lang="en-GB" sz="2800">
                <a:highlight>
                  <a:srgbClr val="FFFF00"/>
                </a:highlight>
              </a:rPr>
              <a:t>()</a:t>
            </a:r>
          </a:p>
          <a:p>
            <a:pPr marL="0" indent="0">
              <a:buNone/>
            </a:pPr>
            <a:r>
              <a:rPr lang="en-GB" sz="2800">
                <a:highlight>
                  <a:srgbClr val="FFFF00"/>
                </a:highlight>
              </a:rPr>
              <a:t>print('It is good to meet you, ' + </a:t>
            </a:r>
            <a:r>
              <a:rPr lang="en-GB" sz="2800" err="1">
                <a:highlight>
                  <a:srgbClr val="FFFF00"/>
                </a:highlight>
              </a:rPr>
              <a:t>myName</a:t>
            </a:r>
            <a:r>
              <a:rPr lang="en-GB" sz="2800">
                <a:highlight>
                  <a:srgbClr val="FFFF00"/>
                </a:highlight>
              </a:rPr>
              <a:t>)</a:t>
            </a:r>
          </a:p>
          <a:p>
            <a:pPr marL="0" indent="0">
              <a:buNone/>
            </a:pPr>
            <a:r>
              <a:rPr lang="en-GB" sz="2800">
                <a:highlight>
                  <a:srgbClr val="FFFF00"/>
                </a:highlight>
              </a:rPr>
              <a:t>print('The length of your name is:')</a:t>
            </a:r>
          </a:p>
          <a:p>
            <a:pPr marL="0" indent="0">
              <a:buNone/>
            </a:pPr>
            <a:r>
              <a:rPr lang="en-GB" sz="2800">
                <a:highlight>
                  <a:srgbClr val="FFFF00"/>
                </a:highlight>
              </a:rPr>
              <a:t>print(</a:t>
            </a:r>
            <a:r>
              <a:rPr lang="en-GB" sz="2800" b="1" err="1">
                <a:highlight>
                  <a:srgbClr val="FFFF00"/>
                </a:highlight>
              </a:rPr>
              <a:t>len</a:t>
            </a:r>
            <a:r>
              <a:rPr lang="en-GB" sz="2800">
                <a:highlight>
                  <a:srgbClr val="FFFF00"/>
                </a:highlight>
              </a:rPr>
              <a:t>(</a:t>
            </a:r>
            <a:r>
              <a:rPr lang="en-GB" sz="2800" err="1">
                <a:highlight>
                  <a:srgbClr val="FFFF00"/>
                </a:highlight>
              </a:rPr>
              <a:t>myName</a:t>
            </a:r>
            <a:r>
              <a:rPr lang="en-GB" sz="2800">
                <a:highlight>
                  <a:srgbClr val="FFFF00"/>
                </a:highlight>
              </a:rPr>
              <a:t>))</a:t>
            </a:r>
          </a:p>
          <a:p>
            <a:pPr marL="0" indent="0">
              <a:buNone/>
            </a:pPr>
            <a:r>
              <a:rPr lang="en-GB" sz="2800">
                <a:highlight>
                  <a:srgbClr val="FFFF00"/>
                </a:highlight>
              </a:rPr>
              <a:t>print('What is your age?')    # ask for their age</a:t>
            </a:r>
          </a:p>
          <a:p>
            <a:pPr marL="0" indent="0">
              <a:buNone/>
            </a:pPr>
            <a:r>
              <a:rPr lang="en-GB" sz="2800" err="1">
                <a:highlight>
                  <a:srgbClr val="FFFF00"/>
                </a:highlight>
              </a:rPr>
              <a:t>myAge</a:t>
            </a:r>
            <a:r>
              <a:rPr lang="en-GB" sz="2800">
                <a:highlight>
                  <a:srgbClr val="FFFF00"/>
                </a:highlight>
              </a:rPr>
              <a:t> = input()</a:t>
            </a:r>
          </a:p>
          <a:p>
            <a:pPr marL="0" indent="0">
              <a:buNone/>
            </a:pPr>
            <a:r>
              <a:rPr lang="en-GB" sz="2800">
                <a:highlight>
                  <a:srgbClr val="FFFF00"/>
                </a:highlight>
              </a:rPr>
              <a:t>print('You will be ' + </a:t>
            </a:r>
            <a:r>
              <a:rPr lang="en-GB" sz="2800" b="1">
                <a:highlight>
                  <a:srgbClr val="FFFF00"/>
                </a:highlight>
              </a:rPr>
              <a:t>str</a:t>
            </a:r>
            <a:r>
              <a:rPr lang="en-GB" sz="2800">
                <a:highlight>
                  <a:srgbClr val="FFFF00"/>
                </a:highlight>
              </a:rPr>
              <a:t>(int(</a:t>
            </a:r>
            <a:r>
              <a:rPr lang="en-GB" sz="2800" err="1">
                <a:highlight>
                  <a:srgbClr val="FFFF00"/>
                </a:highlight>
              </a:rPr>
              <a:t>myAge</a:t>
            </a:r>
            <a:r>
              <a:rPr lang="en-GB" sz="2800">
                <a:highlight>
                  <a:srgbClr val="FFFF00"/>
                </a:highlight>
              </a:rPr>
              <a:t>) + 1) + ' in a year.')</a:t>
            </a:r>
          </a:p>
        </p:txBody>
      </p:sp>
    </p:spTree>
    <p:extLst>
      <p:ext uri="{BB962C8B-B14F-4D97-AF65-F5344CB8AC3E}">
        <p14:creationId xmlns:p14="http://schemas.microsoft.com/office/powerpoint/2010/main" val="2963373214"/>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0DF6-EAC3-04A2-54FB-7A672B2954EA}"/>
              </a:ext>
            </a:extLst>
          </p:cNvPr>
          <p:cNvSpPr>
            <a:spLocks noGrp="1"/>
          </p:cNvSpPr>
          <p:nvPr>
            <p:ph type="ctrTitle"/>
          </p:nvPr>
        </p:nvSpPr>
        <p:spPr/>
        <p:txBody>
          <a:bodyPr/>
          <a:lstStyle/>
          <a:p>
            <a:r>
              <a:rPr lang="en-GB"/>
              <a:t>Data Types Quiz</a:t>
            </a:r>
          </a:p>
        </p:txBody>
      </p:sp>
      <p:sp>
        <p:nvSpPr>
          <p:cNvPr id="4" name="TextBox 3">
            <a:extLst>
              <a:ext uri="{FF2B5EF4-FFF2-40B4-BE49-F238E27FC236}">
                <a16:creationId xmlns:a16="http://schemas.microsoft.com/office/drawing/2014/main" id="{6A261036-F6CA-0BC7-C61B-4C36C456B490}"/>
              </a:ext>
            </a:extLst>
          </p:cNvPr>
          <p:cNvSpPr txBox="1"/>
          <p:nvPr/>
        </p:nvSpPr>
        <p:spPr>
          <a:xfrm>
            <a:off x="414670" y="1658679"/>
            <a:ext cx="11600121" cy="3816429"/>
          </a:xfrm>
          <a:prstGeom prst="rect">
            <a:avLst/>
          </a:prstGeom>
          <a:noFill/>
        </p:spPr>
        <p:txBody>
          <a:bodyPr wrap="square" rtlCol="0">
            <a:spAutoFit/>
          </a:bodyPr>
          <a:lstStyle/>
          <a:p>
            <a:pPr marL="514350" indent="-514350">
              <a:buAutoNum type="arabicPeriod"/>
            </a:pPr>
            <a:r>
              <a:rPr lang="en-GB" sz="2800"/>
              <a:t>What is the data type of </a:t>
            </a:r>
            <a:r>
              <a:rPr lang="en-GB" sz="2800" b="1">
                <a:solidFill>
                  <a:srgbClr val="0070C0"/>
                </a:solidFill>
                <a:highlight>
                  <a:srgbClr val="FFFF00"/>
                </a:highlight>
              </a:rPr>
              <a:t>print(type(10)) </a:t>
            </a:r>
            <a:r>
              <a:rPr lang="en-GB" sz="2800"/>
              <a:t>?</a:t>
            </a:r>
          </a:p>
          <a:p>
            <a:pPr marL="514350" indent="-514350">
              <a:buAutoNum type="arabicPeriod"/>
            </a:pPr>
            <a:endParaRPr lang="en-GB" sz="2800"/>
          </a:p>
          <a:p>
            <a:pPr marL="514350" indent="-514350">
              <a:buAutoNum type="arabicPeriod"/>
            </a:pPr>
            <a:r>
              <a:rPr lang="en-GB" sz="2800"/>
              <a:t>Which of the following is not a Python Data Type?</a:t>
            </a:r>
          </a:p>
          <a:p>
            <a:r>
              <a:rPr lang="en-GB" sz="2800"/>
              <a:t> a) int		b) string		c) char		d) set</a:t>
            </a:r>
          </a:p>
          <a:p>
            <a:endParaRPr lang="en-GB" sz="2800"/>
          </a:p>
          <a:p>
            <a:r>
              <a:rPr lang="en-GB" sz="2800"/>
              <a:t>3.   Which data type can be used to store the percentage obtained by a student?</a:t>
            </a:r>
          </a:p>
          <a:p>
            <a:r>
              <a:rPr lang="en-GB" sz="2800"/>
              <a:t>  a) Boolean		b) Float		c) String		d) Integer</a:t>
            </a:r>
          </a:p>
          <a:p>
            <a:endParaRPr lang="en-GB"/>
          </a:p>
        </p:txBody>
      </p:sp>
      <p:sp>
        <p:nvSpPr>
          <p:cNvPr id="3" name="Content Placeholder 3">
            <a:extLst>
              <a:ext uri="{FF2B5EF4-FFF2-40B4-BE49-F238E27FC236}">
                <a16:creationId xmlns:a16="http://schemas.microsoft.com/office/drawing/2014/main" id="{50FCB863-17BC-AA84-2DBA-75359B930A49}"/>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1995236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A585D8-7632-4D65-A198-FA1F0CC9067F}"/>
              </a:ext>
            </a:extLst>
          </p:cNvPr>
          <p:cNvSpPr>
            <a:spLocks noGrp="1"/>
          </p:cNvSpPr>
          <p:nvPr>
            <p:ph type="ctrTitle"/>
          </p:nvPr>
        </p:nvSpPr>
        <p:spPr>
          <a:xfrm>
            <a:off x="89227" y="393403"/>
            <a:ext cx="5051093" cy="1145997"/>
          </a:xfrm>
        </p:spPr>
        <p:txBody>
          <a:bodyPr>
            <a:normAutofit/>
          </a:bodyPr>
          <a:lstStyle/>
          <a:p>
            <a:r>
              <a:rPr lang="en-GB" sz="4800">
                <a:solidFill>
                  <a:srgbClr val="0070C0"/>
                </a:solidFill>
                <a:highlight>
                  <a:srgbClr val="FFFF00"/>
                </a:highlight>
                <a:latin typeface="Open Sans" panose="020B0606030504020204" pitchFamily="34" charset="0"/>
                <a:ea typeface="Open Sans" panose="020B0606030504020204" pitchFamily="34" charset="0"/>
                <a:cs typeface="Open Sans" panose="020B0606030504020204" pitchFamily="34" charset="0"/>
              </a:rPr>
              <a:t>Objectives</a:t>
            </a:r>
            <a:endParaRPr lang="en-US" sz="4800">
              <a:solidFill>
                <a:srgbClr val="0070C0"/>
              </a:solidFill>
              <a:highlight>
                <a:srgbClr val="FFFF00"/>
              </a:highlight>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1">
            <a:extLst>
              <a:ext uri="{FF2B5EF4-FFF2-40B4-BE49-F238E27FC236}">
                <a16:creationId xmlns:a16="http://schemas.microsoft.com/office/drawing/2014/main" id="{7764009C-C728-4272-B6C3-7BEB6621A332}"/>
              </a:ext>
            </a:extLst>
          </p:cNvPr>
          <p:cNvSpPr txBox="1">
            <a:spLocks/>
          </p:cNvSpPr>
          <p:nvPr/>
        </p:nvSpPr>
        <p:spPr>
          <a:xfrm>
            <a:off x="89227" y="1539401"/>
            <a:ext cx="7271463" cy="371102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buFont typeface="Arial" panose="020B0604020202020204" pitchFamily="34" charset="0"/>
              <a:buChar char="•"/>
            </a:pPr>
            <a:r>
              <a:rPr lang="en-GB" sz="3600" b="0" i="0">
                <a:effectLst/>
                <a:latin typeface="+mn-lt"/>
                <a:ea typeface="Open Sans Light"/>
                <a:cs typeface="Open Sans Light"/>
              </a:rPr>
              <a:t>What is Python?</a:t>
            </a:r>
          </a:p>
          <a:p>
            <a:pPr>
              <a:buFont typeface="Arial" panose="020B0604020202020204" pitchFamily="34" charset="0"/>
              <a:buChar char="•"/>
            </a:pPr>
            <a:r>
              <a:rPr lang="en-GB" sz="3600">
                <a:latin typeface="+mn-lt"/>
                <a:ea typeface="Open Sans Light"/>
                <a:cs typeface="Open Sans Light"/>
              </a:rPr>
              <a:t>Review of Tools and “Hello World”</a:t>
            </a:r>
          </a:p>
          <a:p>
            <a:pPr>
              <a:buFont typeface="Arial" panose="020B0604020202020204" pitchFamily="34" charset="0"/>
              <a:buChar char="•"/>
            </a:pPr>
            <a:r>
              <a:rPr lang="en-GB" sz="3600">
                <a:latin typeface="+mn-lt"/>
                <a:ea typeface="Open Sans Light"/>
                <a:cs typeface="Open Sans Light"/>
              </a:rPr>
              <a:t>What is an Algorithm?</a:t>
            </a:r>
          </a:p>
          <a:p>
            <a:pPr>
              <a:buFont typeface="Arial" panose="020B0604020202020204" pitchFamily="34" charset="0"/>
              <a:buChar char="•"/>
            </a:pPr>
            <a:r>
              <a:rPr lang="en-GB" sz="3600">
                <a:latin typeface="+mn-lt"/>
                <a:ea typeface="Open Sans Light"/>
                <a:cs typeface="Open Sans Light"/>
              </a:rPr>
              <a:t>Data Types in Python</a:t>
            </a:r>
          </a:p>
          <a:p>
            <a:pPr algn="l">
              <a:buFont typeface="Arial" panose="020B0604020202020204" pitchFamily="34" charset="0"/>
              <a:buChar char="•"/>
            </a:pPr>
            <a:r>
              <a:rPr lang="en-GB" sz="3600">
                <a:latin typeface="+mn-lt"/>
                <a:ea typeface="Open Sans Light"/>
                <a:cs typeface="Open Sans Light"/>
              </a:rPr>
              <a:t>Assigning a Variable in Python</a:t>
            </a:r>
            <a:endParaRPr lang="en-GB" sz="3600" b="0" i="0">
              <a:solidFill>
                <a:srgbClr val="242424"/>
              </a:solidFill>
              <a:effectLst/>
              <a:latin typeface="+mn-lt"/>
              <a:ea typeface="Open Sans Light"/>
              <a:cs typeface="Open Sans Light"/>
            </a:endParaRPr>
          </a:p>
        </p:txBody>
      </p:sp>
    </p:spTree>
    <p:extLst>
      <p:ext uri="{BB962C8B-B14F-4D97-AF65-F5344CB8AC3E}">
        <p14:creationId xmlns:p14="http://schemas.microsoft.com/office/powerpoint/2010/main" val="390212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lstStyle/>
          <a:p>
            <a:r>
              <a:rPr lang="en-GB"/>
              <a:t>What is Python?</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pic>
        <p:nvPicPr>
          <p:cNvPr id="1026" name="Picture 2">
            <a:extLst>
              <a:ext uri="{FF2B5EF4-FFF2-40B4-BE49-F238E27FC236}">
                <a16:creationId xmlns:a16="http://schemas.microsoft.com/office/drawing/2014/main" id="{40D994D1-C658-A952-5B0E-FC86B0CC0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240167"/>
            <a:ext cx="9087288" cy="256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080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BE5E-A113-841F-D973-728FDB256B88}"/>
              </a:ext>
            </a:extLst>
          </p:cNvPr>
          <p:cNvSpPr>
            <a:spLocks noGrp="1"/>
          </p:cNvSpPr>
          <p:nvPr>
            <p:ph type="ctrTitle"/>
          </p:nvPr>
        </p:nvSpPr>
        <p:spPr/>
        <p:txBody>
          <a:bodyPr/>
          <a:lstStyle/>
          <a:p>
            <a:r>
              <a:rPr lang="en-GB"/>
              <a:t>First Time Coding</a:t>
            </a:r>
          </a:p>
        </p:txBody>
      </p:sp>
      <p:sp>
        <p:nvSpPr>
          <p:cNvPr id="3" name="TextBox 2">
            <a:extLst>
              <a:ext uri="{FF2B5EF4-FFF2-40B4-BE49-F238E27FC236}">
                <a16:creationId xmlns:a16="http://schemas.microsoft.com/office/drawing/2014/main" id="{61BCA83F-298C-5599-3A9A-02BEDDDB1704}"/>
              </a:ext>
            </a:extLst>
          </p:cNvPr>
          <p:cNvSpPr txBox="1"/>
          <p:nvPr/>
        </p:nvSpPr>
        <p:spPr>
          <a:xfrm>
            <a:off x="524703" y="1335882"/>
            <a:ext cx="7010402" cy="461665"/>
          </a:xfrm>
          <a:prstGeom prst="rect">
            <a:avLst/>
          </a:prstGeom>
          <a:noFill/>
        </p:spPr>
        <p:txBody>
          <a:bodyPr wrap="square" rtlCol="0">
            <a:spAutoFit/>
          </a:bodyPr>
          <a:lstStyle/>
          <a:p>
            <a:r>
              <a:rPr lang="en-GB" sz="2400"/>
              <a:t>Open a </a:t>
            </a:r>
            <a:r>
              <a:rPr lang="en-GB" sz="2400" err="1"/>
              <a:t>Jupyter</a:t>
            </a:r>
            <a:r>
              <a:rPr lang="en-GB" sz="2400"/>
              <a:t> notebook </a:t>
            </a:r>
          </a:p>
        </p:txBody>
      </p:sp>
      <p:pic>
        <p:nvPicPr>
          <p:cNvPr id="5" name="Picture 4">
            <a:extLst>
              <a:ext uri="{FF2B5EF4-FFF2-40B4-BE49-F238E27FC236}">
                <a16:creationId xmlns:a16="http://schemas.microsoft.com/office/drawing/2014/main" id="{23D1918E-8184-6CBB-E005-C2CB8B73A1FB}"/>
              </a:ext>
            </a:extLst>
          </p:cNvPr>
          <p:cNvPicPr>
            <a:picLocks noChangeAspect="1"/>
          </p:cNvPicPr>
          <p:nvPr/>
        </p:nvPicPr>
        <p:blipFill>
          <a:blip r:embed="rId2"/>
          <a:stretch>
            <a:fillRect/>
          </a:stretch>
        </p:blipFill>
        <p:spPr>
          <a:xfrm>
            <a:off x="524703" y="1849583"/>
            <a:ext cx="10598100" cy="4320000"/>
          </a:xfrm>
          <a:prstGeom prst="rect">
            <a:avLst/>
          </a:prstGeom>
        </p:spPr>
      </p:pic>
      <p:sp>
        <p:nvSpPr>
          <p:cNvPr id="4" name="Content Placeholder 3">
            <a:extLst>
              <a:ext uri="{FF2B5EF4-FFF2-40B4-BE49-F238E27FC236}">
                <a16:creationId xmlns:a16="http://schemas.microsoft.com/office/drawing/2014/main" id="{423D97A8-29C3-BF66-47BD-714125225B94}"/>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41045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8456-B6C6-102D-7234-8BC07786AA87}"/>
              </a:ext>
            </a:extLst>
          </p:cNvPr>
          <p:cNvSpPr>
            <a:spLocks noGrp="1"/>
          </p:cNvSpPr>
          <p:nvPr>
            <p:ph type="ctrTitle"/>
          </p:nvPr>
        </p:nvSpPr>
        <p:spPr/>
        <p:txBody>
          <a:bodyPr/>
          <a:lstStyle/>
          <a:p>
            <a:r>
              <a:rPr lang="en-GB"/>
              <a:t>Question Time</a:t>
            </a:r>
          </a:p>
        </p:txBody>
      </p:sp>
      <p:sp>
        <p:nvSpPr>
          <p:cNvPr id="5" name="TextBox 4">
            <a:extLst>
              <a:ext uri="{FF2B5EF4-FFF2-40B4-BE49-F238E27FC236}">
                <a16:creationId xmlns:a16="http://schemas.microsoft.com/office/drawing/2014/main" id="{5D63EB32-41B1-E2F4-E0BF-343EC767749C}"/>
              </a:ext>
            </a:extLst>
          </p:cNvPr>
          <p:cNvSpPr txBox="1"/>
          <p:nvPr/>
        </p:nvSpPr>
        <p:spPr>
          <a:xfrm>
            <a:off x="726141" y="1757082"/>
            <a:ext cx="10112188" cy="523220"/>
          </a:xfrm>
          <a:prstGeom prst="rect">
            <a:avLst/>
          </a:prstGeom>
          <a:noFill/>
        </p:spPr>
        <p:txBody>
          <a:bodyPr wrap="square" rtlCol="0">
            <a:spAutoFit/>
          </a:bodyPr>
          <a:lstStyle/>
          <a:p>
            <a:r>
              <a:rPr lang="en-GB" sz="2800"/>
              <a:t>What is the output?</a:t>
            </a:r>
          </a:p>
        </p:txBody>
      </p:sp>
      <p:pic>
        <p:nvPicPr>
          <p:cNvPr id="6" name="Picture 5">
            <a:extLst>
              <a:ext uri="{FF2B5EF4-FFF2-40B4-BE49-F238E27FC236}">
                <a16:creationId xmlns:a16="http://schemas.microsoft.com/office/drawing/2014/main" id="{1BAF50D5-8BD3-9795-CD8B-2C43DA0C604F}"/>
              </a:ext>
            </a:extLst>
          </p:cNvPr>
          <p:cNvPicPr>
            <a:picLocks noChangeAspect="1"/>
          </p:cNvPicPr>
          <p:nvPr/>
        </p:nvPicPr>
        <p:blipFill>
          <a:blip r:embed="rId2"/>
          <a:stretch>
            <a:fillRect/>
          </a:stretch>
        </p:blipFill>
        <p:spPr>
          <a:xfrm>
            <a:off x="2121486" y="2743585"/>
            <a:ext cx="8123759" cy="2222862"/>
          </a:xfrm>
          <a:prstGeom prst="rect">
            <a:avLst/>
          </a:prstGeom>
        </p:spPr>
      </p:pic>
      <p:sp>
        <p:nvSpPr>
          <p:cNvPr id="3" name="Content Placeholder 3">
            <a:extLst>
              <a:ext uri="{FF2B5EF4-FFF2-40B4-BE49-F238E27FC236}">
                <a16:creationId xmlns:a16="http://schemas.microsoft.com/office/drawing/2014/main" id="{CD388A07-E65A-1210-9AA5-C691BFE4CFF2}"/>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74898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2F71-BD60-C9B0-7C1D-6AD76A055D28}"/>
              </a:ext>
            </a:extLst>
          </p:cNvPr>
          <p:cNvSpPr>
            <a:spLocks noGrp="1"/>
          </p:cNvSpPr>
          <p:nvPr>
            <p:ph type="ctrTitle"/>
          </p:nvPr>
        </p:nvSpPr>
        <p:spPr/>
        <p:txBody>
          <a:bodyPr/>
          <a:lstStyle/>
          <a:p>
            <a:r>
              <a:rPr lang="en-GB"/>
              <a:t>Answer</a:t>
            </a:r>
          </a:p>
        </p:txBody>
      </p:sp>
      <p:pic>
        <p:nvPicPr>
          <p:cNvPr id="4" name="Picture 3">
            <a:extLst>
              <a:ext uri="{FF2B5EF4-FFF2-40B4-BE49-F238E27FC236}">
                <a16:creationId xmlns:a16="http://schemas.microsoft.com/office/drawing/2014/main" id="{CB0A613D-CC6F-2347-1045-0BB5BFB54ECE}"/>
              </a:ext>
            </a:extLst>
          </p:cNvPr>
          <p:cNvPicPr>
            <a:picLocks noChangeAspect="1"/>
          </p:cNvPicPr>
          <p:nvPr/>
        </p:nvPicPr>
        <p:blipFill>
          <a:blip r:embed="rId2"/>
          <a:stretch>
            <a:fillRect/>
          </a:stretch>
        </p:blipFill>
        <p:spPr>
          <a:xfrm>
            <a:off x="308108" y="2787924"/>
            <a:ext cx="11575783" cy="2286198"/>
          </a:xfrm>
          <a:prstGeom prst="rect">
            <a:avLst/>
          </a:prstGeom>
        </p:spPr>
      </p:pic>
      <p:sp>
        <p:nvSpPr>
          <p:cNvPr id="5" name="TextBox 4">
            <a:extLst>
              <a:ext uri="{FF2B5EF4-FFF2-40B4-BE49-F238E27FC236}">
                <a16:creationId xmlns:a16="http://schemas.microsoft.com/office/drawing/2014/main" id="{B04F046B-0292-F22C-D61D-A33B81D50E21}"/>
              </a:ext>
            </a:extLst>
          </p:cNvPr>
          <p:cNvSpPr txBox="1"/>
          <p:nvPr/>
        </p:nvSpPr>
        <p:spPr>
          <a:xfrm>
            <a:off x="735106" y="1604682"/>
            <a:ext cx="8821270" cy="369332"/>
          </a:xfrm>
          <a:prstGeom prst="rect">
            <a:avLst/>
          </a:prstGeom>
          <a:noFill/>
        </p:spPr>
        <p:txBody>
          <a:bodyPr wrap="square" lIns="91440" tIns="45720" rIns="91440" bIns="45720" rtlCol="0" anchor="t">
            <a:spAutoFit/>
          </a:bodyPr>
          <a:lstStyle/>
          <a:p>
            <a:r>
              <a:rPr lang="en-GB"/>
              <a:t>This code will give you an error. </a:t>
            </a:r>
          </a:p>
        </p:txBody>
      </p:sp>
      <p:sp>
        <p:nvSpPr>
          <p:cNvPr id="3" name="Content Placeholder 3">
            <a:extLst>
              <a:ext uri="{FF2B5EF4-FFF2-40B4-BE49-F238E27FC236}">
                <a16:creationId xmlns:a16="http://schemas.microsoft.com/office/drawing/2014/main" id="{ABC8BDAC-E012-6A0F-37EA-784E5EC164BA}"/>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Bootcamp</a:t>
            </a:r>
          </a:p>
        </p:txBody>
      </p:sp>
    </p:spTree>
    <p:extLst>
      <p:ext uri="{BB962C8B-B14F-4D97-AF65-F5344CB8AC3E}">
        <p14:creationId xmlns:p14="http://schemas.microsoft.com/office/powerpoint/2010/main" val="2493495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52485e8-ee27-4248-8679-a004f0bbc829" xsi:nil="true"/>
    <lcf76f155ced4ddcb4097134ff3c332f xmlns="c63e1e20-65d7-4e97-9956-c577aab5649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1013E2B786584DB70F2723EF4EAD43" ma:contentTypeVersion="13" ma:contentTypeDescription="Create a new document." ma:contentTypeScope="" ma:versionID="49c8d9d40572abb4341ce13f436be291">
  <xsd:schema xmlns:xsd="http://www.w3.org/2001/XMLSchema" xmlns:xs="http://www.w3.org/2001/XMLSchema" xmlns:p="http://schemas.microsoft.com/office/2006/metadata/properties" xmlns:ns2="c63e1e20-65d7-4e97-9956-c577aab56495" xmlns:ns3="352485e8-ee27-4248-8679-a004f0bbc829" targetNamespace="http://schemas.microsoft.com/office/2006/metadata/properties" ma:root="true" ma:fieldsID="978207ed5e063670bc78d7460676a4c2" ns2:_="" ns3:_="">
    <xsd:import namespace="c63e1e20-65d7-4e97-9956-c577aab56495"/>
    <xsd:import namespace="352485e8-ee27-4248-8679-a004f0bbc8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3e1e20-65d7-4e97-9956-c577aab564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33107afe-cb13-45d0-a368-909a38ecfe4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2485e8-ee27-4248-8679-a004f0bbc82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99d342d5-53bc-4385-bf56-c440af18c5a6}" ma:internalName="TaxCatchAll" ma:showField="CatchAllData" ma:web="352485e8-ee27-4248-8679-a004f0bbc8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F8BC2F-3190-4843-98C8-AA14ADB7EA32}">
  <ds:schemaRefs>
    <ds:schemaRef ds:uri="http://schemas.microsoft.com/sharepoint/v3/contenttype/forms"/>
  </ds:schemaRefs>
</ds:datastoreItem>
</file>

<file path=customXml/itemProps2.xml><?xml version="1.0" encoding="utf-8"?>
<ds:datastoreItem xmlns:ds="http://schemas.openxmlformats.org/officeDocument/2006/customXml" ds:itemID="{92520A0B-0B9A-452C-9850-010C3B5F7FDF}">
  <ds:schemaRefs>
    <ds:schemaRef ds:uri="055155b3-cbc3-4cfc-8963-c46fa7962a3c"/>
    <ds:schemaRef ds:uri="10515296-1bd5-401a-b8a4-ea4dde82f896"/>
    <ds:schemaRef ds:uri="23ba7a61-5747-4845-9d88-08e673bb3c13"/>
    <ds:schemaRef ds:uri="8f8392b7-efb9-4d92-b93e-ed6e2ab0c428"/>
    <ds:schemaRef ds:uri="bbd51b45-74d7-428a-bf07-eb48fd8c7cac"/>
    <ds:schemaRef ds:uri="d0cd20b0-df63-44e8-932f-fba08f23ea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C238DA6-5374-467B-854C-A60294C6BEA5}"/>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48</Slides>
  <Notes>13</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PowerPoint Presentation</vt:lpstr>
      <vt:lpstr>PowerPoint Presentation</vt:lpstr>
      <vt:lpstr>Before we start… Please have your camera switched on.</vt:lpstr>
      <vt:lpstr>PowerPoint Presentation</vt:lpstr>
      <vt:lpstr>Objectives</vt:lpstr>
      <vt:lpstr>What is Python?</vt:lpstr>
      <vt:lpstr>First Time Coding</vt:lpstr>
      <vt:lpstr>Question Time</vt:lpstr>
      <vt:lpstr>Answer</vt:lpstr>
      <vt:lpstr>Question Time</vt:lpstr>
      <vt:lpstr>Answer</vt:lpstr>
      <vt:lpstr>Python escape characters</vt:lpstr>
      <vt:lpstr>Python escape characters</vt:lpstr>
      <vt:lpstr>Python escape characters</vt:lpstr>
      <vt:lpstr>Python escape and newline characters</vt:lpstr>
      <vt:lpstr>Using multiple arguments</vt:lpstr>
      <vt:lpstr>Using multiple arguments</vt:lpstr>
      <vt:lpstr>Positional arguments</vt:lpstr>
      <vt:lpstr>Keyword arguments</vt:lpstr>
      <vt:lpstr>Keyword arguments</vt:lpstr>
      <vt:lpstr>Keyword arguments</vt:lpstr>
      <vt:lpstr>Keyword arguments</vt:lpstr>
      <vt:lpstr>Keyword arguments</vt:lpstr>
      <vt:lpstr>Keyword arguments</vt:lpstr>
      <vt:lpstr>Exercise</vt:lpstr>
      <vt:lpstr>Python Arithmetic Operators</vt:lpstr>
      <vt:lpstr>Exercises</vt:lpstr>
      <vt:lpstr>Steps for Problem Solving</vt:lpstr>
      <vt:lpstr>Algorithm</vt:lpstr>
      <vt:lpstr>Question</vt:lpstr>
      <vt:lpstr>Comments</vt:lpstr>
      <vt:lpstr>Comments</vt:lpstr>
      <vt:lpstr>Variables</vt:lpstr>
      <vt:lpstr>Question Time</vt:lpstr>
      <vt:lpstr>Answer</vt:lpstr>
      <vt:lpstr>Data Types in Python</vt:lpstr>
      <vt:lpstr>The PEP 8</vt:lpstr>
      <vt:lpstr>Keywords</vt:lpstr>
      <vt:lpstr>Variables Exercise</vt:lpstr>
      <vt:lpstr> The input() function</vt:lpstr>
      <vt:lpstr> The input() function</vt:lpstr>
      <vt:lpstr>The input() with an argument</vt:lpstr>
      <vt:lpstr>The input() with an argument</vt:lpstr>
      <vt:lpstr>Casting in Python</vt:lpstr>
      <vt:lpstr>Type casting (type conversions)</vt:lpstr>
      <vt:lpstr>Type casting (type conversions)</vt:lpstr>
      <vt:lpstr>First Programme</vt:lpstr>
      <vt:lpstr>Data Types 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Sandra Taylor</dc:creator>
  <cp:revision>5</cp:revision>
  <dcterms:created xsi:type="dcterms:W3CDTF">2023-01-16T10:36:57Z</dcterms:created>
  <dcterms:modified xsi:type="dcterms:W3CDTF">2023-08-21T16:36:17Z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0x0101004D1013E2B786584DB70F2723EF4EAD43</vt:lpwstr>
  </property>
  <property fmtid="{D5CDD505-2E9C-101B-9397-08002B2CF9AE}" pid="3" name="Order">
    <vt:r8>7057000</vt:r8>
  </property>
  <property fmtid="{D5CDD505-2E9C-101B-9397-08002B2CF9AE}" pid="4" name="MediaServiceImageTags">
    <vt:lpwstr/>
  </property>
</Properties>
</file>